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10" r:id="rId24"/>
    <p:sldId id="311" r:id="rId25"/>
    <p:sldId id="312" r:id="rId26"/>
    <p:sldId id="313" r:id="rId27"/>
    <p:sldId id="277" r:id="rId28"/>
    <p:sldId id="278" r:id="rId29"/>
    <p:sldId id="307" r:id="rId30"/>
    <p:sldId id="314" r:id="rId31"/>
    <p:sldId id="279" r:id="rId32"/>
    <p:sldId id="315" r:id="rId33"/>
    <p:sldId id="308" r:id="rId34"/>
    <p:sldId id="280" r:id="rId35"/>
    <p:sldId id="316" r:id="rId36"/>
    <p:sldId id="281" r:id="rId37"/>
    <p:sldId id="282" r:id="rId38"/>
    <p:sldId id="283" r:id="rId39"/>
    <p:sldId id="309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10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BF569-20A9-4975-962E-5D21ADB77FF9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57ECE-3635-4742-AAA1-1CA79FA7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A260-D3FD-4FCF-80F6-6FA8E32BF9FB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B9DD-21D8-4C5D-B052-02E3AC60A8AF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68A8-841F-4673-B892-609070B82540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AF-6A73-409E-A87B-9C9FD23971C7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81DE-027B-481E-BB97-47DB1AA18690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C40A-A6B7-429F-8908-F0860F4A6909}" type="datetime1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4349-8FC9-4C31-90C3-45E8D8CE5D67}" type="datetime1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FF2E0-9916-403E-B497-EE9E83DE4559}" type="datetime1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1BC4-9B7E-4652-949B-34ADD1247F0F}" type="datetime1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2B6F-DDFB-481A-81F5-85E8A16570E9}" type="datetime1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E521-1C7E-4C77-912F-5B18383C75B0}" type="datetime1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9496-1491-481B-936A-A3867A846291}" type="datetime1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HEEMORG8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" y="-76200"/>
            <a:ext cx="9121140" cy="1470025"/>
          </a:xfrm>
        </p:spPr>
        <p:txBody>
          <a:bodyPr/>
          <a:lstStyle/>
          <a:p>
            <a:r>
              <a:rPr lang="en-US" dirty="0" smtClean="0"/>
              <a:t>SEMINAR IN HRM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90678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COURSE     : SEMINAR IN HRM 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CLASS         : BS COMMERCE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SEMESTER : 8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TOPIC         : PERFORMANCE MANAGEMENT AND APPRAISAL </a:t>
            </a: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EMAIL        : 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FAHEEMORG85@GMAIL.COM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(FOR QUERIES KINDLY EMAIL ON TO THIS ID)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9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Many employers have </a:t>
            </a:r>
            <a:r>
              <a:rPr lang="en-US" sz="2000" dirty="0" smtClean="0">
                <a:solidFill>
                  <a:schemeClr val="tx1"/>
                </a:solidFill>
              </a:rPr>
              <a:t>what they </a:t>
            </a:r>
            <a:r>
              <a:rPr lang="en-US" sz="2000" dirty="0">
                <a:solidFill>
                  <a:schemeClr val="tx1"/>
                </a:solidFill>
              </a:rPr>
              <a:t>call performance management processes, but in fact still use traditional </a:t>
            </a:r>
            <a:r>
              <a:rPr lang="en-US" sz="2000" dirty="0" smtClean="0">
                <a:solidFill>
                  <a:schemeClr val="tx1"/>
                </a:solidFill>
              </a:rPr>
              <a:t>performance appraisal</a:t>
            </a:r>
            <a:r>
              <a:rPr lang="en-US" sz="2000" dirty="0">
                <a:solidFill>
                  <a:schemeClr val="tx1"/>
                </a:solidFill>
              </a:rPr>
              <a:t>. Continuous feedback and strategically related performance </a:t>
            </a:r>
            <a:r>
              <a:rPr lang="en-US" sz="2000" dirty="0" smtClean="0">
                <a:solidFill>
                  <a:schemeClr val="tx1"/>
                </a:solidFill>
              </a:rPr>
              <a:t>criteria are </a:t>
            </a:r>
            <a:r>
              <a:rPr lang="en-US" sz="2000" dirty="0">
                <a:solidFill>
                  <a:schemeClr val="tx1"/>
                </a:solidFill>
              </a:rPr>
              <a:t>the two distinguishing characteristics of performance management. As one expert puts it, a system that involves employee evaluations once a year without an </a:t>
            </a:r>
            <a:r>
              <a:rPr lang="en-US" sz="2000" dirty="0" smtClean="0">
                <a:solidFill>
                  <a:schemeClr val="tx1"/>
                </a:solidFill>
              </a:rPr>
              <a:t>ongoing effort </a:t>
            </a:r>
            <a:r>
              <a:rPr lang="en-US" sz="2000" dirty="0">
                <a:solidFill>
                  <a:schemeClr val="tx1"/>
                </a:solidFill>
              </a:rPr>
              <a:t>to provide feedback and coaching so that performance can be improved is not </a:t>
            </a:r>
            <a:r>
              <a:rPr lang="en-US" sz="2000" dirty="0" smtClean="0">
                <a:solidFill>
                  <a:schemeClr val="tx1"/>
                </a:solidFill>
              </a:rPr>
              <a:t>a true </a:t>
            </a:r>
            <a:r>
              <a:rPr lang="en-US" sz="2000" dirty="0">
                <a:solidFill>
                  <a:schemeClr val="tx1"/>
                </a:solidFill>
              </a:rPr>
              <a:t>performance management system.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Similarly</a:t>
            </a:r>
            <a:r>
              <a:rPr lang="en-US" sz="2000" dirty="0">
                <a:solidFill>
                  <a:schemeClr val="tx1"/>
                </a:solidFill>
              </a:rPr>
              <a:t>, performance </a:t>
            </a:r>
            <a:r>
              <a:rPr lang="en-US" sz="2000" dirty="0" smtClean="0">
                <a:solidFill>
                  <a:schemeClr val="tx1"/>
                </a:solidFill>
              </a:rPr>
              <a:t>management systems </a:t>
            </a:r>
            <a:r>
              <a:rPr lang="en-US" sz="2000" dirty="0">
                <a:solidFill>
                  <a:schemeClr val="tx1"/>
                </a:solidFill>
              </a:rPr>
              <a:t>that do not make explicit the employee contribution to the </a:t>
            </a:r>
            <a:r>
              <a:rPr lang="en-US" sz="2000" dirty="0" smtClean="0">
                <a:solidFill>
                  <a:schemeClr val="tx1"/>
                </a:solidFill>
              </a:rPr>
              <a:t>organizational goals </a:t>
            </a:r>
            <a:r>
              <a:rPr lang="en-US" sz="2000" dirty="0">
                <a:solidFill>
                  <a:schemeClr val="tx1"/>
                </a:solidFill>
              </a:rPr>
              <a:t>are not true performance management 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Defining </a:t>
            </a:r>
            <a:r>
              <a:rPr lang="en-US" sz="3100" b="1" dirty="0"/>
              <a:t>the Employee s Goals and Performance Standards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</a:t>
            </a:r>
            <a:r>
              <a:rPr lang="en-US" dirty="0">
                <a:solidFill>
                  <a:schemeClr val="tx1"/>
                </a:solidFill>
              </a:rPr>
              <a:t>employees need and expect to know ahead of time on what basis their </a:t>
            </a:r>
            <a:r>
              <a:rPr lang="en-US" dirty="0" err="1" smtClean="0">
                <a:solidFill>
                  <a:schemeClr val="tx1"/>
                </a:solidFill>
              </a:rPr>
              <a:t>employerwill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appraise </a:t>
            </a:r>
            <a:r>
              <a:rPr lang="en-US" dirty="0" smtClean="0">
                <a:solidFill>
                  <a:schemeClr val="tx1"/>
                </a:solidFill>
              </a:rPr>
              <a:t>them.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deally</a:t>
            </a:r>
            <a:r>
              <a:rPr lang="en-US" dirty="0">
                <a:solidFill>
                  <a:schemeClr val="tx1"/>
                </a:solidFill>
              </a:rPr>
              <a:t>, each employee s goals should derive from and </a:t>
            </a:r>
            <a:r>
              <a:rPr lang="en-US" dirty="0" smtClean="0">
                <a:solidFill>
                  <a:schemeClr val="tx1"/>
                </a:solidFill>
              </a:rPr>
              <a:t>contribute to </a:t>
            </a:r>
            <a:r>
              <a:rPr lang="en-US" dirty="0">
                <a:solidFill>
                  <a:schemeClr val="tx1"/>
                </a:solidFill>
              </a:rPr>
              <a:t>the company s overall aims. The manager s goals flow from the vice president </a:t>
            </a:r>
            <a:r>
              <a:rPr lang="en-US" dirty="0" smtClean="0">
                <a:solidFill>
                  <a:schemeClr val="tx1"/>
                </a:solidFill>
              </a:rPr>
              <a:t>s, whose </a:t>
            </a:r>
            <a:r>
              <a:rPr lang="en-US" dirty="0">
                <a:solidFill>
                  <a:schemeClr val="tx1"/>
                </a:solidFill>
              </a:rPr>
              <a:t>goals flow from the president s, for instance. However, setting useful goals is </a:t>
            </a:r>
            <a:r>
              <a:rPr lang="en-US" dirty="0" smtClean="0">
                <a:solidFill>
                  <a:schemeClr val="tx1"/>
                </a:solidFill>
              </a:rPr>
              <a:t>not as </a:t>
            </a:r>
            <a:r>
              <a:rPr lang="en-US" dirty="0">
                <a:solidFill>
                  <a:schemeClr val="tx1"/>
                </a:solidFill>
              </a:rPr>
              <a:t>simple as it may appear. There is an art to setting effective goals.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First, the supervisor must decide what to measure. Many employers simply </a:t>
            </a:r>
            <a:r>
              <a:rPr lang="en-US" dirty="0" smtClean="0">
                <a:solidFill>
                  <a:schemeClr val="tx1"/>
                </a:solidFill>
              </a:rPr>
              <a:t>use packaged </a:t>
            </a:r>
            <a:r>
              <a:rPr lang="en-US" dirty="0">
                <a:solidFill>
                  <a:schemeClr val="tx1"/>
                </a:solidFill>
              </a:rPr>
              <a:t>employee appraisal forms with generic scales, similar to that in Figure </a:t>
            </a:r>
            <a:r>
              <a:rPr lang="en-US" dirty="0" smtClean="0">
                <a:solidFill>
                  <a:schemeClr val="tx1"/>
                </a:solidFill>
              </a:rPr>
              <a:t>9-1. That </a:t>
            </a:r>
            <a:r>
              <a:rPr lang="en-US" dirty="0">
                <a:solidFill>
                  <a:schemeClr val="tx1"/>
                </a:solidFill>
              </a:rPr>
              <a:t>appraisal form shows what will be measured, for instance, The instructor </a:t>
            </a:r>
            <a:r>
              <a:rPr lang="en-US" dirty="0" smtClean="0">
                <a:solidFill>
                  <a:schemeClr val="tx1"/>
                </a:solidFill>
              </a:rPr>
              <a:t>is well-prepared </a:t>
            </a:r>
            <a:r>
              <a:rPr lang="en-US" dirty="0">
                <a:solidFill>
                  <a:schemeClr val="tx1"/>
                </a:solidFill>
              </a:rPr>
              <a:t>for class. Other firms use a management by objectives approach. </a:t>
            </a:r>
            <a:r>
              <a:rPr lang="en-US" dirty="0" smtClean="0">
                <a:solidFill>
                  <a:schemeClr val="tx1"/>
                </a:solidFill>
              </a:rPr>
              <a:t>Thus, the </a:t>
            </a:r>
            <a:r>
              <a:rPr lang="en-US" dirty="0">
                <a:solidFill>
                  <a:schemeClr val="tx1"/>
                </a:solidFill>
              </a:rPr>
              <a:t>CEO may have a goal to double sales this year. Based on that, her vice president </a:t>
            </a:r>
            <a:r>
              <a:rPr lang="en-US" dirty="0" smtClean="0">
                <a:solidFill>
                  <a:schemeClr val="tx1"/>
                </a:solidFill>
              </a:rPr>
              <a:t>of sales </a:t>
            </a:r>
            <a:r>
              <a:rPr lang="en-US" dirty="0">
                <a:solidFill>
                  <a:schemeClr val="tx1"/>
                </a:solidFill>
              </a:rPr>
              <a:t>has his or her own sales goals, and each salesperson has his or her sales goal, </a:t>
            </a:r>
            <a:r>
              <a:rPr lang="en-US" dirty="0" smtClean="0">
                <a:solidFill>
                  <a:schemeClr val="tx1"/>
                </a:solidFill>
              </a:rPr>
              <a:t>set in </a:t>
            </a:r>
            <a:r>
              <a:rPr lang="en-US" dirty="0">
                <a:solidFill>
                  <a:schemeClr val="tx1"/>
                </a:solidFill>
              </a:rPr>
              <a:t>discussions with his or her supervisor.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typical to set measurable goals for each expectation you have for the </a:t>
            </a:r>
            <a:r>
              <a:rPr lang="en-US" dirty="0" smtClean="0">
                <a:solidFill>
                  <a:schemeClr val="tx1"/>
                </a:solidFill>
              </a:rPr>
              <a:t>employee. Suppose </a:t>
            </a:r>
            <a:r>
              <a:rPr lang="en-US" dirty="0">
                <a:solidFill>
                  <a:schemeClr val="tx1"/>
                </a:solidFill>
              </a:rPr>
              <a:t>you expect your sales manager to handle the company s three </a:t>
            </a:r>
            <a:r>
              <a:rPr lang="en-US" dirty="0" smtClean="0">
                <a:solidFill>
                  <a:schemeClr val="tx1"/>
                </a:solidFill>
              </a:rPr>
              <a:t>biggest accounts </a:t>
            </a:r>
            <a:r>
              <a:rPr lang="en-US" dirty="0">
                <a:solidFill>
                  <a:schemeClr val="tx1"/>
                </a:solidFill>
              </a:rPr>
              <a:t>personally, and to manage the sales force. You might measure the </a:t>
            </a:r>
            <a:r>
              <a:rPr lang="en-US" dirty="0" smtClean="0">
                <a:solidFill>
                  <a:schemeClr val="tx1"/>
                </a:solidFill>
              </a:rPr>
              <a:t>personal selling </a:t>
            </a:r>
            <a:r>
              <a:rPr lang="en-US" dirty="0">
                <a:solidFill>
                  <a:schemeClr val="tx1"/>
                </a:solidFill>
              </a:rPr>
              <a:t>activity in terms of a money goal how many dollars of sales the manager </a:t>
            </a:r>
            <a:r>
              <a:rPr lang="en-US" dirty="0" smtClean="0">
                <a:solidFill>
                  <a:schemeClr val="tx1"/>
                </a:solidFill>
              </a:rPr>
              <a:t>is to </a:t>
            </a:r>
            <a:r>
              <a:rPr lang="en-US" dirty="0">
                <a:solidFill>
                  <a:schemeClr val="tx1"/>
                </a:solidFill>
              </a:rPr>
              <a:t>generate personally. You might measure managing the sales force in terms of </a:t>
            </a:r>
            <a:r>
              <a:rPr lang="en-US" dirty="0" smtClean="0">
                <a:solidFill>
                  <a:schemeClr val="tx1"/>
                </a:solidFill>
              </a:rPr>
              <a:t>a turnover </a:t>
            </a:r>
            <a:r>
              <a:rPr lang="en-US" dirty="0">
                <a:solidFill>
                  <a:schemeClr val="tx1"/>
                </a:solidFill>
              </a:rPr>
              <a:t>goal (on the assumption that less than 10% of the sales force will quit in </a:t>
            </a:r>
            <a:r>
              <a:rPr lang="en-US" dirty="0" smtClean="0">
                <a:solidFill>
                  <a:schemeClr val="tx1"/>
                </a:solidFill>
              </a:rPr>
              <a:t>any given </a:t>
            </a:r>
            <a:r>
              <a:rPr lang="en-US" dirty="0">
                <a:solidFill>
                  <a:schemeClr val="tx1"/>
                </a:solidFill>
              </a:rPr>
              <a:t>year if morale is high</a:t>
            </a:r>
            <a:r>
              <a:rPr lang="en-US" dirty="0" smtClean="0">
                <a:solidFill>
                  <a:schemeClr val="tx1"/>
                </a:solidFill>
              </a:rPr>
              <a:t>). But </a:t>
            </a:r>
            <a:r>
              <a:rPr lang="en-US" dirty="0">
                <a:solidFill>
                  <a:schemeClr val="tx1"/>
                </a:solidFill>
              </a:rPr>
              <a:t>is, say, a 10% turnover goal reasonable? One way to think of this is to </a:t>
            </a:r>
            <a:r>
              <a:rPr lang="en-US" dirty="0" smtClean="0">
                <a:solidFill>
                  <a:schemeClr val="tx1"/>
                </a:solidFill>
              </a:rPr>
              <a:t>remember that </a:t>
            </a:r>
            <a:r>
              <a:rPr lang="en-US" dirty="0">
                <a:solidFill>
                  <a:schemeClr val="tx1"/>
                </a:solidFill>
              </a:rPr>
              <a:t>effective goals are SMART. They are </a:t>
            </a:r>
            <a:r>
              <a:rPr lang="en-US" i="1" dirty="0">
                <a:solidFill>
                  <a:schemeClr val="tx1"/>
                </a:solidFill>
              </a:rPr>
              <a:t>specific</a:t>
            </a:r>
            <a:r>
              <a:rPr lang="en-US" dirty="0">
                <a:solidFill>
                  <a:schemeClr val="tx1"/>
                </a:solidFill>
              </a:rPr>
              <a:t>, and clearly state the </a:t>
            </a:r>
            <a:r>
              <a:rPr lang="en-US" dirty="0" smtClean="0">
                <a:solidFill>
                  <a:schemeClr val="tx1"/>
                </a:solidFill>
              </a:rPr>
              <a:t>desired results</a:t>
            </a:r>
            <a:r>
              <a:rPr lang="en-US" dirty="0">
                <a:solidFill>
                  <a:schemeClr val="tx1"/>
                </a:solidFill>
              </a:rPr>
              <a:t>. They are </a:t>
            </a:r>
            <a:r>
              <a:rPr lang="en-US" i="1" dirty="0">
                <a:solidFill>
                  <a:schemeClr val="tx1"/>
                </a:solidFill>
              </a:rPr>
              <a:t>measurable</a:t>
            </a:r>
            <a:r>
              <a:rPr lang="en-US" dirty="0">
                <a:solidFill>
                  <a:schemeClr val="tx1"/>
                </a:solidFill>
              </a:rPr>
              <a:t>, and answer the question How much? They </a:t>
            </a:r>
            <a:r>
              <a:rPr lang="en-US" dirty="0" smtClean="0">
                <a:solidFill>
                  <a:schemeClr val="tx1"/>
                </a:solidFill>
              </a:rPr>
              <a:t>are </a:t>
            </a:r>
            <a:r>
              <a:rPr lang="en-US" i="1" dirty="0">
                <a:solidFill>
                  <a:schemeClr val="tx1"/>
                </a:solidFill>
              </a:rPr>
              <a:t>attainable</a:t>
            </a:r>
            <a:r>
              <a:rPr lang="en-US" dirty="0">
                <a:solidFill>
                  <a:schemeClr val="tx1"/>
                </a:solidFill>
              </a:rPr>
              <a:t>. They are </a:t>
            </a:r>
            <a:r>
              <a:rPr lang="en-US" i="1" dirty="0">
                <a:solidFill>
                  <a:schemeClr val="tx1"/>
                </a:solidFill>
              </a:rPr>
              <a:t>relevant</a:t>
            </a:r>
            <a:r>
              <a:rPr lang="en-US" dirty="0">
                <a:solidFill>
                  <a:schemeClr val="tx1"/>
                </a:solidFill>
              </a:rPr>
              <a:t>, and clearly derive from what the manager and </a:t>
            </a:r>
            <a:r>
              <a:rPr lang="en-US" dirty="0" smtClean="0">
                <a:solidFill>
                  <a:schemeClr val="tx1"/>
                </a:solidFill>
              </a:rPr>
              <a:t>company want </a:t>
            </a:r>
            <a:r>
              <a:rPr lang="en-US" dirty="0">
                <a:solidFill>
                  <a:schemeClr val="tx1"/>
                </a:solidFill>
              </a:rPr>
              <a:t>to achieve. And they are </a:t>
            </a:r>
            <a:r>
              <a:rPr lang="en-US" i="1" dirty="0">
                <a:solidFill>
                  <a:schemeClr val="tx1"/>
                </a:solidFill>
              </a:rPr>
              <a:t>timely</a:t>
            </a:r>
            <a:r>
              <a:rPr lang="en-US" dirty="0">
                <a:solidFill>
                  <a:schemeClr val="tx1"/>
                </a:solidFill>
              </a:rPr>
              <a:t>, and reflect deadlines and milestones.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HR </a:t>
            </a:r>
            <a:r>
              <a:rPr lang="en-US" sz="3100" b="1" dirty="0"/>
              <a:t>IN PRACTICE: HOW TO SET EFFECTIVE GOALS Behavioral science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Research </a:t>
            </a:r>
            <a:r>
              <a:rPr lang="en-US" dirty="0">
                <a:solidFill>
                  <a:schemeClr val="tx1"/>
                </a:solidFill>
              </a:rPr>
              <a:t>studies suggest four guidelines for setting performance goals: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1. Assign specific goals. </a:t>
            </a:r>
            <a:r>
              <a:rPr lang="en-US" dirty="0">
                <a:solidFill>
                  <a:schemeClr val="tx1"/>
                </a:solidFill>
              </a:rPr>
              <a:t>Employees who receive specific goals usually perform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better than those who do not.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Assign measurable goals. </a:t>
            </a:r>
            <a:r>
              <a:rPr lang="en-US" dirty="0">
                <a:solidFill>
                  <a:schemeClr val="tx1"/>
                </a:solidFill>
              </a:rPr>
              <a:t>Put goals in quantitative terms and include target dates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or deadlines.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Assign challenging but doable goals. </a:t>
            </a:r>
            <a:r>
              <a:rPr lang="en-US" dirty="0">
                <a:solidFill>
                  <a:schemeClr val="tx1"/>
                </a:solidFill>
              </a:rPr>
              <a:t>Goals should be challenging, but not so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difficult that they appear impossible or unrealistic.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4. Encourage participation. </a:t>
            </a:r>
            <a:r>
              <a:rPr lang="en-US" dirty="0">
                <a:solidFill>
                  <a:schemeClr val="tx1"/>
                </a:solidFill>
              </a:rPr>
              <a:t>The evidence suggests that </a:t>
            </a:r>
            <a:r>
              <a:rPr lang="en-US" dirty="0" err="1">
                <a:solidFill>
                  <a:schemeClr val="tx1"/>
                </a:solidFill>
              </a:rPr>
              <a:t>participatively</a:t>
            </a:r>
            <a:r>
              <a:rPr lang="en-US" dirty="0">
                <a:solidFill>
                  <a:schemeClr val="tx1"/>
                </a:solidFill>
              </a:rPr>
              <a:t> set goals do not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consistently result in higher performance than assigned goals, nor do assigned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goals consistently result in higher performance than </a:t>
            </a:r>
            <a:r>
              <a:rPr lang="en-US" dirty="0" err="1">
                <a:solidFill>
                  <a:schemeClr val="tx1"/>
                </a:solidFill>
              </a:rPr>
              <a:t>participatively</a:t>
            </a:r>
            <a:r>
              <a:rPr lang="en-US" dirty="0">
                <a:solidFill>
                  <a:schemeClr val="tx1"/>
                </a:solidFill>
              </a:rPr>
              <a:t> set ones. It is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only when the </a:t>
            </a:r>
            <a:r>
              <a:rPr lang="en-US" dirty="0" err="1">
                <a:solidFill>
                  <a:schemeClr val="tx1"/>
                </a:solidFill>
              </a:rPr>
              <a:t>participatively</a:t>
            </a:r>
            <a:r>
              <a:rPr lang="en-US" dirty="0">
                <a:solidFill>
                  <a:schemeClr val="tx1"/>
                </a:solidFill>
              </a:rPr>
              <a:t> set goals are more difficult (are set higher) than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assigned ones that the </a:t>
            </a:r>
            <a:r>
              <a:rPr lang="en-US" dirty="0" err="1">
                <a:solidFill>
                  <a:schemeClr val="tx1"/>
                </a:solidFill>
              </a:rPr>
              <a:t>participatively</a:t>
            </a:r>
            <a:r>
              <a:rPr lang="en-US" dirty="0">
                <a:solidFill>
                  <a:schemeClr val="tx1"/>
                </a:solidFill>
              </a:rPr>
              <a:t> set goals produce higher performance. Because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it tends to be easier to set higher standards when your employees participate in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 process, participation tends to facilitate standards setting and </a:t>
            </a:r>
            <a:r>
              <a:rPr lang="en-US" dirty="0" smtClean="0">
                <a:solidFill>
                  <a:schemeClr val="tx1"/>
                </a:solidFill>
              </a:rPr>
              <a:t>performance.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2000" b="1" dirty="0"/>
              <a:t>TALENT MANAGEMENT: BASING APPRAISAL STANDARDS ON REQUIRED</a:t>
            </a:r>
            <a:br>
              <a:rPr lang="en-US" sz="2000" b="1" dirty="0"/>
            </a:br>
            <a:r>
              <a:rPr lang="en-US" sz="2000" b="1" dirty="0"/>
              <a:t>COMPETENCIES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>
                <a:solidFill>
                  <a:schemeClr val="tx1"/>
                </a:solidFill>
              </a:rPr>
              <a:t>firms appraise employees based on the competencies </a:t>
            </a:r>
            <a:r>
              <a:rPr lang="en-US" dirty="0" smtClean="0">
                <a:solidFill>
                  <a:schemeClr val="tx1"/>
                </a:solidFill>
              </a:rPr>
              <a:t>and skills </a:t>
            </a:r>
            <a:r>
              <a:rPr lang="en-US" dirty="0">
                <a:solidFill>
                  <a:schemeClr val="tx1"/>
                </a:solidFill>
              </a:rPr>
              <a:t>the job requires. For example, BP s exploration division appraises and </a:t>
            </a:r>
            <a:r>
              <a:rPr lang="en-US" dirty="0" smtClean="0">
                <a:solidFill>
                  <a:schemeClr val="tx1"/>
                </a:solidFill>
              </a:rPr>
              <a:t>rewards employees </a:t>
            </a:r>
            <a:r>
              <a:rPr lang="en-US" dirty="0">
                <a:solidFill>
                  <a:schemeClr val="tx1"/>
                </a:solidFill>
              </a:rPr>
              <a:t>based on a skills matrix. This matrix shows (1) the basic skills required to </a:t>
            </a:r>
            <a:r>
              <a:rPr lang="en-US" dirty="0" smtClean="0">
                <a:solidFill>
                  <a:schemeClr val="tx1"/>
                </a:solidFill>
              </a:rPr>
              <a:t>do that </a:t>
            </a:r>
            <a:r>
              <a:rPr lang="en-US" dirty="0">
                <a:solidFill>
                  <a:schemeClr val="tx1"/>
                </a:solidFill>
              </a:rPr>
              <a:t>job (such as technical expertise ) and (2) the minimum level of each skill that </a:t>
            </a:r>
            <a:r>
              <a:rPr lang="en-US" dirty="0" smtClean="0">
                <a:solidFill>
                  <a:schemeClr val="tx1"/>
                </a:solidFill>
              </a:rPr>
              <a:t>job requires.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ROLE OF JOB </a:t>
            </a:r>
            <a:r>
              <a:rPr lang="en-US" b="1" dirty="0" smtClean="0">
                <a:solidFill>
                  <a:schemeClr val="tx1"/>
                </a:solidFill>
              </a:rPr>
              <a:t>DESCRIPTIONS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Ideally, what </a:t>
            </a:r>
            <a:r>
              <a:rPr lang="en-US" dirty="0">
                <a:solidFill>
                  <a:schemeClr val="tx1"/>
                </a:solidFill>
              </a:rPr>
              <a:t>to appraise and how to </a:t>
            </a:r>
            <a:r>
              <a:rPr lang="en-US" dirty="0" smtClean="0">
                <a:solidFill>
                  <a:schemeClr val="tx1"/>
                </a:solidFill>
              </a:rPr>
              <a:t>appraise it </a:t>
            </a:r>
            <a:r>
              <a:rPr lang="en-US" dirty="0">
                <a:solidFill>
                  <a:schemeClr val="tx1"/>
                </a:solidFill>
              </a:rPr>
              <a:t>will be obvious from the job description. In terms of </a:t>
            </a:r>
            <a:r>
              <a:rPr lang="en-US" i="1" dirty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criteria to appraise, the </a:t>
            </a:r>
            <a:r>
              <a:rPr lang="en-US" dirty="0" smtClean="0">
                <a:solidFill>
                  <a:schemeClr val="tx1"/>
                </a:solidFill>
              </a:rPr>
              <a:t>job description </a:t>
            </a:r>
            <a:r>
              <a:rPr lang="en-US" dirty="0">
                <a:solidFill>
                  <a:schemeClr val="tx1"/>
                </a:solidFill>
              </a:rPr>
              <a:t>should list the job s duties or tasks, including how critical each is to </a:t>
            </a:r>
            <a:r>
              <a:rPr lang="en-US" dirty="0" smtClean="0">
                <a:solidFill>
                  <a:schemeClr val="tx1"/>
                </a:solidFill>
              </a:rPr>
              <a:t>the job</a:t>
            </a:r>
            <a:r>
              <a:rPr lang="en-US" dirty="0">
                <a:solidFill>
                  <a:schemeClr val="tx1"/>
                </a:solidFill>
              </a:rPr>
              <a:t>, and how often it s performed. For example, a nurse s job description may </a:t>
            </a:r>
            <a:r>
              <a:rPr lang="en-US" dirty="0" smtClean="0">
                <a:solidFill>
                  <a:schemeClr val="tx1"/>
                </a:solidFill>
              </a:rPr>
              <a:t>include safely </a:t>
            </a:r>
            <a:r>
              <a:rPr lang="en-US" dirty="0">
                <a:solidFill>
                  <a:schemeClr val="tx1"/>
                </a:solidFill>
              </a:rPr>
              <a:t>administer patient medication as a task. You might then appraise the nurse </a:t>
            </a:r>
            <a:r>
              <a:rPr lang="en-US" dirty="0" smtClean="0">
                <a:solidFill>
                  <a:schemeClr val="tx1"/>
                </a:solidFill>
              </a:rPr>
              <a:t>on how </a:t>
            </a:r>
            <a:r>
              <a:rPr lang="en-US" dirty="0">
                <a:solidFill>
                  <a:schemeClr val="tx1"/>
                </a:solidFill>
              </a:rPr>
              <a:t>well he or she safely administers patient medication, for instance using data </a:t>
            </a:r>
            <a:r>
              <a:rPr lang="en-US" dirty="0" smtClean="0">
                <a:solidFill>
                  <a:schemeClr val="tx1"/>
                </a:solidFill>
              </a:rPr>
              <a:t>from periodic </a:t>
            </a:r>
            <a:r>
              <a:rPr lang="en-US" dirty="0">
                <a:solidFill>
                  <a:schemeClr val="tx1"/>
                </a:solidFill>
              </a:rPr>
              <a:t>hospital safety </a:t>
            </a:r>
            <a:r>
              <a:rPr lang="en-US" dirty="0" smtClean="0">
                <a:solidFill>
                  <a:schemeClr val="tx1"/>
                </a:solidFill>
              </a:rPr>
              <a:t>inspections.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job description may also include </a:t>
            </a:r>
            <a:r>
              <a:rPr lang="en-US" dirty="0" smtClean="0">
                <a:solidFill>
                  <a:schemeClr val="tx1"/>
                </a:solidFill>
              </a:rPr>
              <a:t>strategically important </a:t>
            </a:r>
            <a:r>
              <a:rPr lang="en-US" dirty="0">
                <a:solidFill>
                  <a:schemeClr val="tx1"/>
                </a:solidFill>
              </a:rPr>
              <a:t>behaviors such as building patient trust and satisfaction. Their </a:t>
            </a:r>
            <a:r>
              <a:rPr lang="en-US" dirty="0" smtClean="0">
                <a:solidFill>
                  <a:schemeClr val="tx1"/>
                </a:solidFill>
              </a:rPr>
              <a:t>presence (either </a:t>
            </a:r>
            <a:r>
              <a:rPr lang="en-US" dirty="0">
                <a:solidFill>
                  <a:schemeClr val="tx1"/>
                </a:solidFill>
              </a:rPr>
              <a:t>in the job descriptions list of duties or in a separate list of strategically </a:t>
            </a:r>
            <a:r>
              <a:rPr lang="en-US" dirty="0" smtClean="0">
                <a:solidFill>
                  <a:schemeClr val="tx1"/>
                </a:solidFill>
              </a:rPr>
              <a:t>relevant core </a:t>
            </a:r>
            <a:r>
              <a:rPr lang="en-US" dirty="0">
                <a:solidFill>
                  <a:schemeClr val="tx1"/>
                </a:solidFill>
              </a:rPr>
              <a:t>behaviors ) enables the manager to identify competencies (such as </a:t>
            </a:r>
            <a:r>
              <a:rPr lang="en-US" dirty="0" smtClean="0">
                <a:solidFill>
                  <a:schemeClr val="tx1"/>
                </a:solidFill>
              </a:rPr>
              <a:t>quality consciousness </a:t>
            </a:r>
            <a:r>
              <a:rPr lang="en-US" dirty="0">
                <a:solidFill>
                  <a:schemeClr val="tx1"/>
                </a:solidFill>
              </a:rPr>
              <a:t>) to appraise that support the employers strategic aims.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Should Do the Appraising?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Appraisals </a:t>
            </a:r>
            <a:r>
              <a:rPr lang="en-US" dirty="0">
                <a:solidFill>
                  <a:schemeClr val="tx1"/>
                </a:solidFill>
              </a:rPr>
              <a:t>by the immediate supervisor are still the heart of most appraisal </a:t>
            </a:r>
            <a:r>
              <a:rPr lang="en-US" dirty="0" smtClean="0">
                <a:solidFill>
                  <a:schemeClr val="tx1"/>
                </a:solidFill>
              </a:rPr>
              <a:t>processes. Getting </a:t>
            </a:r>
            <a:r>
              <a:rPr lang="en-US" dirty="0">
                <a:solidFill>
                  <a:schemeClr val="tx1"/>
                </a:solidFill>
              </a:rPr>
              <a:t>a supervisor s appraisal is relatively straightforward and makes sense. </a:t>
            </a:r>
            <a:r>
              <a:rPr lang="en-US" dirty="0" smtClean="0">
                <a:solidFill>
                  <a:schemeClr val="tx1"/>
                </a:solidFill>
              </a:rPr>
              <a:t>The supervisor </a:t>
            </a:r>
            <a:r>
              <a:rPr lang="en-US" dirty="0">
                <a:solidFill>
                  <a:schemeClr val="tx1"/>
                </a:solidFill>
              </a:rPr>
              <a:t>is usually in the best position to observe and evaluate his or her subordinate </a:t>
            </a:r>
            <a:r>
              <a:rPr lang="en-US" dirty="0" smtClean="0">
                <a:solidFill>
                  <a:schemeClr val="tx1"/>
                </a:solidFill>
              </a:rPr>
              <a:t>s performance</a:t>
            </a:r>
            <a:r>
              <a:rPr lang="en-US" dirty="0">
                <a:solidFill>
                  <a:schemeClr val="tx1"/>
                </a:solidFill>
              </a:rPr>
              <a:t>. The supervisor is also responsible for that persons performance.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human resources department serves a policy-making and advisory </a:t>
            </a:r>
            <a:r>
              <a:rPr lang="en-US" dirty="0" smtClean="0">
                <a:solidFill>
                  <a:schemeClr val="tx1"/>
                </a:solidFill>
              </a:rPr>
              <a:t>role. Generally</a:t>
            </a:r>
            <a:r>
              <a:rPr lang="en-US" dirty="0">
                <a:solidFill>
                  <a:schemeClr val="tx1"/>
                </a:solidFill>
              </a:rPr>
              <a:t>, human resource managers provide the advice and the appraisal tool to </a:t>
            </a:r>
            <a:r>
              <a:rPr lang="en-US" dirty="0" smtClean="0">
                <a:solidFill>
                  <a:schemeClr val="tx1"/>
                </a:solidFill>
              </a:rPr>
              <a:t>use, but </a:t>
            </a:r>
            <a:r>
              <a:rPr lang="en-US" dirty="0">
                <a:solidFill>
                  <a:schemeClr val="tx1"/>
                </a:solidFill>
              </a:rPr>
              <a:t>leave final decisions on procedures to operating division heads. The </a:t>
            </a:r>
            <a:r>
              <a:rPr lang="en-US" dirty="0" smtClean="0">
                <a:solidFill>
                  <a:schemeClr val="tx1"/>
                </a:solidFill>
              </a:rPr>
              <a:t>human resource </a:t>
            </a:r>
            <a:r>
              <a:rPr lang="en-US" dirty="0">
                <a:solidFill>
                  <a:schemeClr val="tx1"/>
                </a:solidFill>
              </a:rPr>
              <a:t>team should also be responsible for training supervisors to improve </a:t>
            </a:r>
            <a:r>
              <a:rPr lang="en-US" dirty="0" smtClean="0">
                <a:solidFill>
                  <a:schemeClr val="tx1"/>
                </a:solidFill>
              </a:rPr>
              <a:t>their appraisal </a:t>
            </a:r>
            <a:r>
              <a:rPr lang="en-US" dirty="0">
                <a:solidFill>
                  <a:schemeClr val="tx1"/>
                </a:solidFill>
              </a:rPr>
              <a:t>skills, for monitoring the appraisal systems effectiveness, and for </a:t>
            </a:r>
            <a:r>
              <a:rPr lang="en-US" dirty="0" smtClean="0">
                <a:solidFill>
                  <a:schemeClr val="tx1"/>
                </a:solidFill>
              </a:rPr>
              <a:t>ensuring that </a:t>
            </a:r>
            <a:r>
              <a:rPr lang="en-US" dirty="0">
                <a:solidFill>
                  <a:schemeClr val="tx1"/>
                </a:solidFill>
              </a:rPr>
              <a:t>it complies with EEO laws.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Yet, although widely used, relying only on supervisors appraisals </a:t>
            </a:r>
            <a:r>
              <a:rPr lang="en-US" dirty="0" smtClean="0">
                <a:solidFill>
                  <a:schemeClr val="tx1"/>
                </a:solidFill>
              </a:rPr>
              <a:t>isn't </a:t>
            </a:r>
            <a:r>
              <a:rPr lang="en-US" dirty="0">
                <a:solidFill>
                  <a:schemeClr val="tx1"/>
                </a:solidFill>
              </a:rPr>
              <a:t>always </a:t>
            </a:r>
            <a:r>
              <a:rPr lang="en-US" dirty="0" smtClean="0">
                <a:solidFill>
                  <a:schemeClr val="tx1"/>
                </a:solidFill>
              </a:rPr>
              <a:t>advisable. For </a:t>
            </a:r>
            <a:r>
              <a:rPr lang="en-US" dirty="0">
                <a:solidFill>
                  <a:schemeClr val="tx1"/>
                </a:solidFill>
              </a:rPr>
              <a:t>example, an employee s supervisor may not understand or appreciate how </a:t>
            </a:r>
            <a:r>
              <a:rPr lang="en-US" dirty="0" smtClean="0">
                <a:solidFill>
                  <a:schemeClr val="tx1"/>
                </a:solidFill>
              </a:rPr>
              <a:t>customers and </a:t>
            </a:r>
            <a:r>
              <a:rPr lang="en-US" dirty="0">
                <a:solidFill>
                  <a:schemeClr val="tx1"/>
                </a:solidFill>
              </a:rPr>
              <a:t>colleagues see the </a:t>
            </a:r>
            <a:r>
              <a:rPr lang="en-US" dirty="0" smtClean="0">
                <a:solidFill>
                  <a:schemeClr val="tx1"/>
                </a:solidFill>
              </a:rPr>
              <a:t>employees </a:t>
            </a:r>
            <a:r>
              <a:rPr lang="en-US" dirty="0">
                <a:solidFill>
                  <a:schemeClr val="tx1"/>
                </a:solidFill>
              </a:rPr>
              <a:t>performance. Furthermore, there is always </a:t>
            </a:r>
            <a:r>
              <a:rPr lang="en-US" dirty="0" smtClean="0">
                <a:solidFill>
                  <a:schemeClr val="tx1"/>
                </a:solidFill>
              </a:rPr>
              <a:t>some danger </a:t>
            </a:r>
            <a:r>
              <a:rPr lang="en-US" dirty="0">
                <a:solidFill>
                  <a:schemeClr val="tx1"/>
                </a:solidFill>
              </a:rPr>
              <a:t>of bias for or against the employee. If </a:t>
            </a:r>
            <a:r>
              <a:rPr lang="en-US" dirty="0" smtClean="0">
                <a:solidFill>
                  <a:schemeClr val="tx1"/>
                </a:solidFill>
              </a:rPr>
              <a:t>so, managers </a:t>
            </a:r>
            <a:r>
              <a:rPr lang="en-US" dirty="0">
                <a:solidFill>
                  <a:schemeClr val="tx1"/>
                </a:solidFill>
              </a:rPr>
              <a:t>have several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>
                <a:solidFill>
                  <a:schemeClr val="tx1"/>
                </a:solidFill>
              </a:rPr>
              <a:t>PEER APPRAISALS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more firms using self-managing teams, appraisal </a:t>
            </a:r>
            <a:r>
              <a:rPr lang="en-US" dirty="0" smtClean="0">
                <a:solidFill>
                  <a:schemeClr val="tx1"/>
                </a:solidFill>
              </a:rPr>
              <a:t>of an </a:t>
            </a:r>
            <a:r>
              <a:rPr lang="en-US" dirty="0">
                <a:solidFill>
                  <a:schemeClr val="tx1"/>
                </a:solidFill>
              </a:rPr>
              <a:t>employee by his or her peers peer appraisal is popular. Typically, </a:t>
            </a:r>
            <a:r>
              <a:rPr lang="en-US" dirty="0" smtClean="0">
                <a:solidFill>
                  <a:schemeClr val="tx1"/>
                </a:solidFill>
              </a:rPr>
              <a:t>an employee </a:t>
            </a:r>
            <a:r>
              <a:rPr lang="en-US" dirty="0">
                <a:solidFill>
                  <a:schemeClr val="tx1"/>
                </a:solidFill>
              </a:rPr>
              <a:t>due for an annual appraisal chooses an appraisal chairperson. The </a:t>
            </a:r>
            <a:r>
              <a:rPr lang="en-US" dirty="0" smtClean="0">
                <a:solidFill>
                  <a:schemeClr val="tx1"/>
                </a:solidFill>
              </a:rPr>
              <a:t>latter then </a:t>
            </a:r>
            <a:r>
              <a:rPr lang="en-US" dirty="0">
                <a:solidFill>
                  <a:schemeClr val="tx1"/>
                </a:solidFill>
              </a:rPr>
              <a:t>selects one supervisor and three peers to evaluate </a:t>
            </a:r>
            <a:r>
              <a:rPr lang="en-US" dirty="0" smtClean="0">
                <a:solidFill>
                  <a:schemeClr val="tx1"/>
                </a:solidFill>
              </a:rPr>
              <a:t>the employee </a:t>
            </a:r>
            <a:r>
              <a:rPr lang="en-US" dirty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work. Research </a:t>
            </a:r>
            <a:r>
              <a:rPr lang="en-US" dirty="0">
                <a:solidFill>
                  <a:schemeClr val="tx1"/>
                </a:solidFill>
              </a:rPr>
              <a:t>indicates that peer appraisals can be </a:t>
            </a:r>
            <a:r>
              <a:rPr lang="en-US" dirty="0" err="1" smtClean="0">
                <a:solidFill>
                  <a:schemeClr val="tx1"/>
                </a:solidFill>
              </a:rPr>
              <a:t>effective.One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study </a:t>
            </a:r>
            <a:r>
              <a:rPr lang="en-US" dirty="0">
                <a:solidFill>
                  <a:schemeClr val="tx1"/>
                </a:solidFill>
              </a:rPr>
              <a:t>involved undergraduates placed into self-managing </a:t>
            </a:r>
            <a:r>
              <a:rPr lang="en-US" dirty="0" smtClean="0">
                <a:solidFill>
                  <a:schemeClr val="tx1"/>
                </a:solidFill>
              </a:rPr>
              <a:t>work groups</a:t>
            </a:r>
            <a:r>
              <a:rPr lang="en-US" dirty="0">
                <a:solidFill>
                  <a:schemeClr val="tx1"/>
                </a:solidFill>
              </a:rPr>
              <a:t>. The researchers found that peer appraisals had </a:t>
            </a:r>
            <a:r>
              <a:rPr lang="en-US" dirty="0" smtClean="0">
                <a:solidFill>
                  <a:schemeClr val="tx1"/>
                </a:solidFill>
              </a:rPr>
              <a:t>an immediate </a:t>
            </a:r>
            <a:r>
              <a:rPr lang="en-US" dirty="0">
                <a:solidFill>
                  <a:schemeClr val="tx1"/>
                </a:solidFill>
              </a:rPr>
              <a:t>positive impact on [improving] perception of </a:t>
            </a:r>
            <a:r>
              <a:rPr lang="en-US" dirty="0" smtClean="0">
                <a:solidFill>
                  <a:schemeClr val="tx1"/>
                </a:solidFill>
              </a:rPr>
              <a:t>open communication</a:t>
            </a:r>
            <a:r>
              <a:rPr lang="en-US" dirty="0">
                <a:solidFill>
                  <a:schemeClr val="tx1"/>
                </a:solidFill>
              </a:rPr>
              <a:t>, task motivation, social loafing, group </a:t>
            </a:r>
            <a:r>
              <a:rPr lang="en-US" dirty="0" smtClean="0">
                <a:solidFill>
                  <a:schemeClr val="tx1"/>
                </a:solidFill>
              </a:rPr>
              <a:t>viability, cohesion</a:t>
            </a:r>
            <a:r>
              <a:rPr lang="en-US" dirty="0">
                <a:solidFill>
                  <a:schemeClr val="tx1"/>
                </a:solidFill>
              </a:rPr>
              <a:t>, and satisfaction.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Employees</a:t>
            </a:r>
            <a:r>
              <a:rPr lang="en-US" dirty="0">
                <a:solidFill>
                  <a:schemeClr val="tx1"/>
                </a:solidFill>
              </a:rPr>
              <a:t>, in other </a:t>
            </a:r>
            <a:r>
              <a:rPr lang="en-US" dirty="0" smtClean="0">
                <a:solidFill>
                  <a:schemeClr val="tx1"/>
                </a:solidFill>
              </a:rPr>
              <a:t>words, seem to </a:t>
            </a:r>
            <a:r>
              <a:rPr lang="en-US" dirty="0">
                <a:solidFill>
                  <a:schemeClr val="tx1"/>
                </a:solidFill>
              </a:rPr>
              <a:t>be motivated to meet their colleagues </a:t>
            </a:r>
            <a:r>
              <a:rPr lang="en-US" dirty="0" smtClean="0">
                <a:solidFill>
                  <a:schemeClr val="tx1"/>
                </a:solidFill>
              </a:rPr>
              <a:t>expectations.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2. RATING </a:t>
            </a:r>
            <a:r>
              <a:rPr lang="en-US" b="1" dirty="0">
                <a:solidFill>
                  <a:schemeClr val="tx1"/>
                </a:solidFill>
              </a:rPr>
              <a:t>COMMITTEES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rating committee is </a:t>
            </a:r>
            <a:r>
              <a:rPr lang="en-US" dirty="0" smtClean="0">
                <a:solidFill>
                  <a:schemeClr val="tx1"/>
                </a:solidFill>
              </a:rPr>
              <a:t>usual composed </a:t>
            </a:r>
            <a:r>
              <a:rPr lang="en-US" dirty="0">
                <a:solidFill>
                  <a:schemeClr val="tx1"/>
                </a:solidFill>
              </a:rPr>
              <a:t>of the employee s immediate supervisor and </a:t>
            </a:r>
            <a:r>
              <a:rPr lang="en-US" dirty="0" smtClean="0">
                <a:solidFill>
                  <a:schemeClr val="tx1"/>
                </a:solidFill>
              </a:rPr>
              <a:t>three or </a:t>
            </a:r>
            <a:r>
              <a:rPr lang="en-US" dirty="0">
                <a:solidFill>
                  <a:schemeClr val="tx1"/>
                </a:solidFill>
              </a:rPr>
              <a:t>four other </a:t>
            </a:r>
            <a:r>
              <a:rPr lang="en-US" dirty="0" err="1" smtClean="0">
                <a:solidFill>
                  <a:schemeClr val="tx1"/>
                </a:solidFill>
              </a:rPr>
              <a:t>supervisors.Using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multiple raters is advantageous. It can help </a:t>
            </a:r>
            <a:r>
              <a:rPr lang="en-US" dirty="0" smtClean="0">
                <a:solidFill>
                  <a:schemeClr val="tx1"/>
                </a:solidFill>
              </a:rPr>
              <a:t>cancel out </a:t>
            </a:r>
            <a:r>
              <a:rPr lang="en-US" dirty="0">
                <a:solidFill>
                  <a:schemeClr val="tx1"/>
                </a:solidFill>
              </a:rPr>
              <a:t>problems such as bias on the part of individual </a:t>
            </a:r>
            <a:r>
              <a:rPr lang="en-US" dirty="0" smtClean="0">
                <a:solidFill>
                  <a:schemeClr val="tx1"/>
                </a:solidFill>
              </a:rPr>
              <a:t>raters.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can also provide a way </a:t>
            </a:r>
            <a:r>
              <a:rPr lang="en-US" dirty="0" smtClean="0">
                <a:solidFill>
                  <a:schemeClr val="tx1"/>
                </a:solidFill>
              </a:rPr>
              <a:t>to include </a:t>
            </a:r>
            <a:r>
              <a:rPr lang="en-US" dirty="0">
                <a:solidFill>
                  <a:schemeClr val="tx1"/>
                </a:solidFill>
              </a:rPr>
              <a:t>in the appraisal the different facets of an employee s performance observed </a:t>
            </a:r>
            <a:r>
              <a:rPr lang="en-US" dirty="0" smtClean="0">
                <a:solidFill>
                  <a:schemeClr val="tx1"/>
                </a:solidFill>
              </a:rPr>
              <a:t>by different </a:t>
            </a:r>
            <a:r>
              <a:rPr lang="en-US" dirty="0">
                <a:solidFill>
                  <a:schemeClr val="tx1"/>
                </a:solidFill>
              </a:rPr>
              <a:t>appraisers. Multiple raters often see different facets of an employee s performance.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Studies often find that the ratings obtained from different sources rarely </a:t>
            </a:r>
            <a:r>
              <a:rPr lang="en-US" dirty="0" smtClean="0">
                <a:solidFill>
                  <a:schemeClr val="tx1"/>
                </a:solidFill>
              </a:rPr>
              <a:t>match.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Its </a:t>
            </a:r>
            <a:r>
              <a:rPr lang="en-US" dirty="0">
                <a:solidFill>
                  <a:schemeClr val="tx1"/>
                </a:solidFill>
              </a:rPr>
              <a:t>therefore advisable to obtain ratings from the supervisor, his or her boss, and at </a:t>
            </a:r>
            <a:r>
              <a:rPr lang="en-US" dirty="0" smtClean="0">
                <a:solidFill>
                  <a:schemeClr val="tx1"/>
                </a:solidFill>
              </a:rPr>
              <a:t>least one </a:t>
            </a:r>
            <a:r>
              <a:rPr lang="en-US" dirty="0">
                <a:solidFill>
                  <a:schemeClr val="tx1"/>
                </a:solidFill>
              </a:rPr>
              <a:t>other manager who is familiar with the employee s </a:t>
            </a:r>
            <a:r>
              <a:rPr lang="en-US" dirty="0" smtClean="0">
                <a:solidFill>
                  <a:schemeClr val="tx1"/>
                </a:solidFill>
              </a:rPr>
              <a:t>work.1At </a:t>
            </a:r>
            <a:r>
              <a:rPr lang="en-US" dirty="0">
                <a:solidFill>
                  <a:schemeClr val="tx1"/>
                </a:solidFill>
              </a:rPr>
              <a:t>a minimum, </a:t>
            </a:r>
            <a:r>
              <a:rPr lang="en-US" dirty="0" smtClean="0">
                <a:solidFill>
                  <a:schemeClr val="tx1"/>
                </a:solidFill>
              </a:rPr>
              <a:t>most employers </a:t>
            </a:r>
            <a:r>
              <a:rPr lang="en-US" dirty="0">
                <a:solidFill>
                  <a:schemeClr val="tx1"/>
                </a:solidFill>
              </a:rPr>
              <a:t>require that the supervisor s boss sign off on any appraisals the supervisor does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l"/>
            <a:r>
              <a:rPr lang="en-US" sz="1700" b="1" dirty="0" smtClean="0">
                <a:solidFill>
                  <a:schemeClr val="tx1"/>
                </a:solidFill>
              </a:rPr>
              <a:t>3. SELF-RATINGS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Some </a:t>
            </a:r>
            <a:r>
              <a:rPr lang="en-US" sz="1700" dirty="0">
                <a:solidFill>
                  <a:schemeClr val="tx1"/>
                </a:solidFill>
              </a:rPr>
              <a:t>employers obtain employees self-ratings, usually in </a:t>
            </a:r>
            <a:r>
              <a:rPr lang="en-US" sz="1700" dirty="0" smtClean="0">
                <a:solidFill>
                  <a:schemeClr val="tx1"/>
                </a:solidFill>
              </a:rPr>
              <a:t>conjunction with </a:t>
            </a:r>
            <a:r>
              <a:rPr lang="en-US" sz="1700" dirty="0">
                <a:solidFill>
                  <a:schemeClr val="tx1"/>
                </a:solidFill>
              </a:rPr>
              <a:t>supervisors ratings. The basic problem, of course, is that employees </a:t>
            </a:r>
            <a:r>
              <a:rPr lang="en-US" sz="1700" dirty="0" smtClean="0">
                <a:solidFill>
                  <a:schemeClr val="tx1"/>
                </a:solidFill>
              </a:rPr>
              <a:t>usually rate </a:t>
            </a:r>
            <a:r>
              <a:rPr lang="en-US" sz="1700" dirty="0">
                <a:solidFill>
                  <a:schemeClr val="tx1"/>
                </a:solidFill>
              </a:rPr>
              <a:t>themselves higher than do their supervisors or </a:t>
            </a:r>
            <a:r>
              <a:rPr lang="en-US" sz="1700" dirty="0" smtClean="0">
                <a:solidFill>
                  <a:schemeClr val="tx1"/>
                </a:solidFill>
              </a:rPr>
              <a:t>peers.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One </a:t>
            </a:r>
            <a:r>
              <a:rPr lang="en-US" sz="1700" dirty="0">
                <a:solidFill>
                  <a:schemeClr val="tx1"/>
                </a:solidFill>
              </a:rPr>
              <a:t>study found that, </a:t>
            </a:r>
            <a:r>
              <a:rPr lang="en-US" sz="1700" dirty="0" smtClean="0">
                <a:solidFill>
                  <a:schemeClr val="tx1"/>
                </a:solidFill>
              </a:rPr>
              <a:t>when asked </a:t>
            </a:r>
            <a:r>
              <a:rPr lang="en-US" sz="1700" dirty="0">
                <a:solidFill>
                  <a:schemeClr val="tx1"/>
                </a:solidFill>
              </a:rPr>
              <a:t>to rate their own job performances, 40% of employees in jobs of all types </a:t>
            </a:r>
            <a:r>
              <a:rPr lang="en-US" sz="1700" dirty="0" smtClean="0">
                <a:solidFill>
                  <a:schemeClr val="tx1"/>
                </a:solidFill>
              </a:rPr>
              <a:t>placed themselves </a:t>
            </a:r>
            <a:r>
              <a:rPr lang="en-US" sz="1700" dirty="0">
                <a:solidFill>
                  <a:schemeClr val="tx1"/>
                </a:solidFill>
              </a:rPr>
              <a:t>in the top 10%, and virtually all remaining employees rated themselves </a:t>
            </a:r>
            <a:r>
              <a:rPr lang="en-US" sz="1700" dirty="0" smtClean="0">
                <a:solidFill>
                  <a:schemeClr val="tx1"/>
                </a:solidFill>
              </a:rPr>
              <a:t>at least </a:t>
            </a:r>
            <a:r>
              <a:rPr lang="en-US" sz="1700" dirty="0">
                <a:solidFill>
                  <a:schemeClr val="tx1"/>
                </a:solidFill>
              </a:rPr>
              <a:t>in the top 50%.20 In another study, subjects self-ratings correlated negatively </a:t>
            </a:r>
            <a:r>
              <a:rPr lang="en-US" sz="1700" dirty="0" smtClean="0">
                <a:solidFill>
                  <a:schemeClr val="tx1"/>
                </a:solidFill>
              </a:rPr>
              <a:t>with their </a:t>
            </a:r>
            <a:r>
              <a:rPr lang="en-US" sz="1700" dirty="0">
                <a:solidFill>
                  <a:schemeClr val="tx1"/>
                </a:solidFill>
              </a:rPr>
              <a:t>subsequent performance in an assessment center the higher they appraised </a:t>
            </a:r>
            <a:r>
              <a:rPr lang="en-US" sz="1700" dirty="0" smtClean="0">
                <a:solidFill>
                  <a:schemeClr val="tx1"/>
                </a:solidFill>
              </a:rPr>
              <a:t>themselves, the </a:t>
            </a:r>
            <a:r>
              <a:rPr lang="en-US" sz="1700" dirty="0">
                <a:solidFill>
                  <a:schemeClr val="tx1"/>
                </a:solidFill>
              </a:rPr>
              <a:t>worse they did in the center. In contrast, an average of the persons </a:t>
            </a:r>
            <a:r>
              <a:rPr lang="en-US" sz="1700" dirty="0" smtClean="0">
                <a:solidFill>
                  <a:schemeClr val="tx1"/>
                </a:solidFill>
              </a:rPr>
              <a:t>supervisor, peer</a:t>
            </a:r>
            <a:r>
              <a:rPr lang="en-US" sz="1700" dirty="0">
                <a:solidFill>
                  <a:schemeClr val="tx1"/>
                </a:solidFill>
              </a:rPr>
              <a:t>, and subordinate ratings predicted the subjects assessment center </a:t>
            </a:r>
            <a:r>
              <a:rPr lang="en-US" sz="1700" dirty="0" smtClean="0">
                <a:solidFill>
                  <a:schemeClr val="tx1"/>
                </a:solidFill>
              </a:rPr>
              <a:t>performance.</a:t>
            </a:r>
          </a:p>
          <a:p>
            <a:pPr algn="l"/>
            <a:r>
              <a:rPr lang="en-US" sz="1700" b="1" dirty="0" smtClean="0">
                <a:solidFill>
                  <a:schemeClr val="tx1"/>
                </a:solidFill>
              </a:rPr>
              <a:t>4. APPRAISAL </a:t>
            </a:r>
            <a:r>
              <a:rPr lang="en-US" sz="1700" b="1" dirty="0">
                <a:solidFill>
                  <a:schemeClr val="tx1"/>
                </a:solidFill>
              </a:rPr>
              <a:t>BY SUBORDINATES </a:t>
            </a:r>
            <a:endParaRPr lang="en-US" sz="17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Many </a:t>
            </a:r>
            <a:r>
              <a:rPr lang="en-US" sz="1700" dirty="0">
                <a:solidFill>
                  <a:schemeClr val="tx1"/>
                </a:solidFill>
              </a:rPr>
              <a:t>employers have subordinates rate </a:t>
            </a:r>
            <a:r>
              <a:rPr lang="en-US" sz="1700" dirty="0" smtClean="0">
                <a:solidFill>
                  <a:schemeClr val="tx1"/>
                </a:solidFill>
              </a:rPr>
              <a:t>their managers</a:t>
            </a:r>
            <a:r>
              <a:rPr lang="en-US" sz="1700" dirty="0">
                <a:solidFill>
                  <a:schemeClr val="tx1"/>
                </a:solidFill>
              </a:rPr>
              <a:t>, usually for developmental rather than for pay purposes. Anonymity </a:t>
            </a:r>
            <a:r>
              <a:rPr lang="en-US" sz="1700" dirty="0" smtClean="0">
                <a:solidFill>
                  <a:schemeClr val="tx1"/>
                </a:solidFill>
              </a:rPr>
              <a:t>affects the </a:t>
            </a:r>
            <a:r>
              <a:rPr lang="en-US" sz="1700" dirty="0">
                <a:solidFill>
                  <a:schemeClr val="tx1"/>
                </a:solidFill>
              </a:rPr>
              <a:t>feedback. Managers who receive feedback from subordinates who </a:t>
            </a:r>
            <a:r>
              <a:rPr lang="en-US" sz="1700" dirty="0" smtClean="0">
                <a:solidFill>
                  <a:schemeClr val="tx1"/>
                </a:solidFill>
              </a:rPr>
              <a:t>identify themselves </a:t>
            </a:r>
            <a:r>
              <a:rPr lang="en-US" sz="1700" dirty="0">
                <a:solidFill>
                  <a:schemeClr val="tx1"/>
                </a:solidFill>
              </a:rPr>
              <a:t>view the upward feedback process more positively. However, </a:t>
            </a:r>
            <a:r>
              <a:rPr lang="en-US" sz="1700" dirty="0" smtClean="0">
                <a:solidFill>
                  <a:schemeClr val="tx1"/>
                </a:solidFill>
              </a:rPr>
              <a:t>subordinates prefer </a:t>
            </a:r>
            <a:r>
              <a:rPr lang="en-US" sz="1700" dirty="0">
                <a:solidFill>
                  <a:schemeClr val="tx1"/>
                </a:solidFill>
              </a:rPr>
              <a:t>giving anonymous responses (not surprisingly), and those who must </a:t>
            </a:r>
            <a:r>
              <a:rPr lang="en-US" sz="1700" dirty="0" smtClean="0">
                <a:solidFill>
                  <a:schemeClr val="tx1"/>
                </a:solidFill>
              </a:rPr>
              <a:t>identify themselves </a:t>
            </a:r>
            <a:r>
              <a:rPr lang="en-US" sz="1700" dirty="0">
                <a:solidFill>
                  <a:schemeClr val="tx1"/>
                </a:solidFill>
              </a:rPr>
              <a:t>tend to give inflated </a:t>
            </a:r>
            <a:r>
              <a:rPr lang="en-US" sz="1700" dirty="0" smtClean="0">
                <a:solidFill>
                  <a:schemeClr val="tx1"/>
                </a:solidFill>
              </a:rPr>
              <a:t>ratings.</a:t>
            </a:r>
            <a:endParaRPr lang="en-US" sz="17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The </a:t>
            </a:r>
            <a:r>
              <a:rPr lang="en-US" sz="1700" dirty="0">
                <a:solidFill>
                  <a:schemeClr val="tx1"/>
                </a:solidFill>
              </a:rPr>
              <a:t>evidence suggests that upward feedback can improve a manager s </a:t>
            </a:r>
            <a:r>
              <a:rPr lang="en-US" sz="1700" dirty="0" smtClean="0">
                <a:solidFill>
                  <a:schemeClr val="tx1"/>
                </a:solidFill>
              </a:rPr>
              <a:t>performance. One </a:t>
            </a:r>
            <a:r>
              <a:rPr lang="en-US" sz="1700" dirty="0">
                <a:solidFill>
                  <a:schemeClr val="tx1"/>
                </a:solidFill>
              </a:rPr>
              <a:t>study focused on 252 managers during five annual administrations of an </a:t>
            </a:r>
            <a:r>
              <a:rPr lang="en-US" sz="1700" dirty="0" smtClean="0">
                <a:solidFill>
                  <a:schemeClr val="tx1"/>
                </a:solidFill>
              </a:rPr>
              <a:t>upward feedback </a:t>
            </a:r>
            <a:r>
              <a:rPr lang="en-US" sz="1700" dirty="0">
                <a:solidFill>
                  <a:schemeClr val="tx1"/>
                </a:solidFill>
              </a:rPr>
              <a:t>program. Managers who were initially rated poor or moderate </a:t>
            </a:r>
            <a:r>
              <a:rPr lang="en-US" sz="1700" dirty="0" smtClean="0">
                <a:solidFill>
                  <a:schemeClr val="tx1"/>
                </a:solidFill>
              </a:rPr>
              <a:t>showed significant </a:t>
            </a:r>
            <a:r>
              <a:rPr lang="en-US" sz="1700" dirty="0">
                <a:solidFill>
                  <a:schemeClr val="tx1"/>
                </a:solidFill>
              </a:rPr>
              <a:t>improvements in [their] upward feedback ratings over the five-year period. </a:t>
            </a:r>
            <a:r>
              <a:rPr lang="en-US" sz="1700" dirty="0" smtClean="0">
                <a:solidFill>
                  <a:schemeClr val="tx1"/>
                </a:solidFill>
              </a:rPr>
              <a:t>In another </a:t>
            </a:r>
            <a:r>
              <a:rPr lang="en-US" sz="1700" dirty="0">
                <a:solidFill>
                  <a:schemeClr val="tx1"/>
                </a:solidFill>
              </a:rPr>
              <a:t>study, cynicism toward management and inadequate time to interact </a:t>
            </a:r>
            <a:r>
              <a:rPr lang="en-US" sz="1700" dirty="0" smtClean="0">
                <a:solidFill>
                  <a:schemeClr val="tx1"/>
                </a:solidFill>
              </a:rPr>
              <a:t>with the </a:t>
            </a:r>
            <a:r>
              <a:rPr lang="en-US" sz="1700" dirty="0">
                <a:solidFill>
                  <a:schemeClr val="tx1"/>
                </a:solidFill>
              </a:rPr>
              <a:t>boss reduced the upward appraisal s </a:t>
            </a:r>
            <a:r>
              <a:rPr lang="en-US" sz="1700" dirty="0" smtClean="0">
                <a:solidFill>
                  <a:schemeClr val="tx1"/>
                </a:solidFill>
              </a:rPr>
              <a:t>usefulness.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And, managers </a:t>
            </a:r>
            <a:r>
              <a:rPr lang="en-US" sz="1800" dirty="0">
                <a:solidFill>
                  <a:schemeClr val="tx1"/>
                </a:solidFill>
              </a:rPr>
              <a:t>who met with </a:t>
            </a:r>
            <a:r>
              <a:rPr lang="en-US" sz="1800" dirty="0" smtClean="0">
                <a:solidFill>
                  <a:schemeClr val="tx1"/>
                </a:solidFill>
              </a:rPr>
              <a:t>their subordinates </a:t>
            </a:r>
            <a:r>
              <a:rPr lang="en-US" sz="1800" dirty="0">
                <a:solidFill>
                  <a:schemeClr val="tx1"/>
                </a:solidFill>
              </a:rPr>
              <a:t>to discuss their upward feedback improved more than the </a:t>
            </a:r>
            <a:r>
              <a:rPr lang="en-US" sz="1800" dirty="0" smtClean="0">
                <a:solidFill>
                  <a:schemeClr val="tx1"/>
                </a:solidFill>
              </a:rPr>
              <a:t>managers who </a:t>
            </a:r>
            <a:r>
              <a:rPr lang="en-US" sz="1800" dirty="0">
                <a:solidFill>
                  <a:schemeClr val="tx1"/>
                </a:solidFill>
              </a:rPr>
              <a:t>did </a:t>
            </a:r>
            <a:r>
              <a:rPr lang="en-US" sz="1800" dirty="0" smtClean="0">
                <a:solidFill>
                  <a:schemeClr val="tx1"/>
                </a:solidFill>
              </a:rPr>
              <a:t>not.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en-US" b="1" dirty="0" smtClean="0">
                <a:solidFill>
                  <a:schemeClr val="tx1"/>
                </a:solidFill>
              </a:rPr>
              <a:t>. 360-DEGREE </a:t>
            </a:r>
            <a:r>
              <a:rPr lang="en-US" b="1" dirty="0">
                <a:solidFill>
                  <a:schemeClr val="tx1"/>
                </a:solidFill>
              </a:rPr>
              <a:t>FEEDBACK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360-degree feedback, the employer collects </a:t>
            </a:r>
            <a:r>
              <a:rPr lang="en-US" dirty="0" smtClean="0">
                <a:solidFill>
                  <a:schemeClr val="tx1"/>
                </a:solidFill>
              </a:rPr>
              <a:t>performance information </a:t>
            </a:r>
            <a:r>
              <a:rPr lang="en-US" dirty="0">
                <a:solidFill>
                  <a:schemeClr val="tx1"/>
                </a:solidFill>
              </a:rPr>
              <a:t>all around an employee from his or her supervisors, </a:t>
            </a:r>
            <a:r>
              <a:rPr lang="en-US" dirty="0" smtClean="0">
                <a:solidFill>
                  <a:schemeClr val="tx1"/>
                </a:solidFill>
              </a:rPr>
              <a:t>subordinates, peers</a:t>
            </a:r>
            <a:r>
              <a:rPr lang="en-US" dirty="0">
                <a:solidFill>
                  <a:schemeClr val="tx1"/>
                </a:solidFill>
              </a:rPr>
              <a:t>, and internal or external customers generally for </a:t>
            </a:r>
            <a:r>
              <a:rPr lang="en-US" dirty="0" smtClean="0">
                <a:solidFill>
                  <a:schemeClr val="tx1"/>
                </a:solidFill>
              </a:rPr>
              <a:t>developmental rather </a:t>
            </a:r>
            <a:r>
              <a:rPr lang="en-US" dirty="0">
                <a:solidFill>
                  <a:schemeClr val="tx1"/>
                </a:solidFill>
              </a:rPr>
              <a:t>than pay </a:t>
            </a:r>
            <a:r>
              <a:rPr lang="en-US" dirty="0" smtClean="0">
                <a:solidFill>
                  <a:schemeClr val="tx1"/>
                </a:solidFill>
              </a:rPr>
              <a:t>purposes.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usual process is to have the raters complete </a:t>
            </a:r>
            <a:r>
              <a:rPr lang="en-US" dirty="0" smtClean="0">
                <a:solidFill>
                  <a:schemeClr val="tx1"/>
                </a:solidFill>
              </a:rPr>
              <a:t>online appraisal </a:t>
            </a:r>
            <a:r>
              <a:rPr lang="en-US" dirty="0">
                <a:solidFill>
                  <a:schemeClr val="tx1"/>
                </a:solidFill>
              </a:rPr>
              <a:t>surveys on the </a:t>
            </a:r>
            <a:r>
              <a:rPr lang="en-US" dirty="0" err="1">
                <a:solidFill>
                  <a:schemeClr val="tx1"/>
                </a:solidFill>
              </a:rPr>
              <a:t>ratee</a:t>
            </a:r>
            <a:r>
              <a:rPr lang="en-US" dirty="0">
                <a:solidFill>
                  <a:schemeClr val="tx1"/>
                </a:solidFill>
              </a:rPr>
              <a:t>. Computerized systems then compile all this </a:t>
            </a:r>
            <a:r>
              <a:rPr lang="en-US" dirty="0" smtClean="0">
                <a:solidFill>
                  <a:schemeClr val="tx1"/>
                </a:solidFill>
              </a:rPr>
              <a:t>feedback into </a:t>
            </a:r>
            <a:r>
              <a:rPr lang="en-US" dirty="0">
                <a:solidFill>
                  <a:schemeClr val="tx1"/>
                </a:solidFill>
              </a:rPr>
              <a:t>individualized reports to </a:t>
            </a:r>
            <a:r>
              <a:rPr lang="en-US" dirty="0" err="1">
                <a:solidFill>
                  <a:schemeClr val="tx1"/>
                </a:solidFill>
              </a:rPr>
              <a:t>ratees</a:t>
            </a:r>
            <a:r>
              <a:rPr lang="en-US" dirty="0">
                <a:solidFill>
                  <a:schemeClr val="tx1"/>
                </a:solidFill>
              </a:rPr>
              <a:t> (see the sample in Figure 9-2). The person </a:t>
            </a:r>
            <a:r>
              <a:rPr lang="en-US" dirty="0" smtClean="0">
                <a:solidFill>
                  <a:schemeClr val="tx1"/>
                </a:solidFill>
              </a:rPr>
              <a:t>may then </a:t>
            </a:r>
            <a:r>
              <a:rPr lang="en-US" dirty="0">
                <a:solidFill>
                  <a:schemeClr val="tx1"/>
                </a:solidFill>
              </a:rPr>
              <a:t>meet with his or her supervisor to develop a self-improvement </a:t>
            </a:r>
            <a:r>
              <a:rPr lang="en-US" dirty="0" smtClean="0">
                <a:solidFill>
                  <a:schemeClr val="tx1"/>
                </a:solidFill>
              </a:rPr>
              <a:t>plan.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Results </a:t>
            </a:r>
            <a:r>
              <a:rPr lang="en-US" dirty="0">
                <a:solidFill>
                  <a:schemeClr val="tx1"/>
                </a:solidFill>
              </a:rPr>
              <a:t>are mixed. Participants seem to prefer this approach, but one </a:t>
            </a:r>
            <a:r>
              <a:rPr lang="en-US" dirty="0" smtClean="0">
                <a:solidFill>
                  <a:schemeClr val="tx1"/>
                </a:solidFill>
              </a:rPr>
              <a:t>study concluded </a:t>
            </a:r>
            <a:r>
              <a:rPr lang="en-US" dirty="0">
                <a:solidFill>
                  <a:schemeClr val="tx1"/>
                </a:solidFill>
              </a:rPr>
              <a:t>that multisource feedback led to generally small improvements in </a:t>
            </a:r>
            <a:r>
              <a:rPr lang="en-US" dirty="0" smtClean="0">
                <a:solidFill>
                  <a:schemeClr val="tx1"/>
                </a:solidFill>
              </a:rPr>
              <a:t>subsequent ratings </a:t>
            </a:r>
            <a:r>
              <a:rPr lang="en-US" dirty="0">
                <a:solidFill>
                  <a:schemeClr val="tx1"/>
                </a:solidFill>
              </a:rPr>
              <a:t>by supervisors, peers, and subordinates. Improvement was most </a:t>
            </a:r>
            <a:r>
              <a:rPr lang="en-US" dirty="0" smtClean="0">
                <a:solidFill>
                  <a:schemeClr val="tx1"/>
                </a:solidFill>
              </a:rPr>
              <a:t>likely to </a:t>
            </a:r>
            <a:r>
              <a:rPr lang="en-US" dirty="0">
                <a:solidFill>
                  <a:schemeClr val="tx1"/>
                </a:solidFill>
              </a:rPr>
              <a:t>occur when the feedback the person received indicated that change was </a:t>
            </a:r>
            <a:r>
              <a:rPr lang="en-US" dirty="0" smtClean="0">
                <a:solidFill>
                  <a:schemeClr val="tx1"/>
                </a:solidFill>
              </a:rPr>
              <a:t>necessary, and </a:t>
            </a:r>
            <a:r>
              <a:rPr lang="en-US" dirty="0">
                <a:solidFill>
                  <a:schemeClr val="tx1"/>
                </a:solidFill>
              </a:rPr>
              <a:t>when the recipients believed that change was necessary and had a positive view </a:t>
            </a:r>
            <a:r>
              <a:rPr lang="en-US" dirty="0" smtClean="0">
                <a:solidFill>
                  <a:schemeClr val="tx1"/>
                </a:solidFill>
              </a:rPr>
              <a:t>of the </a:t>
            </a:r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smtClean="0">
                <a:solidFill>
                  <a:schemeClr val="tx1"/>
                </a:solidFill>
              </a:rPr>
              <a:t>process.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Also</a:t>
            </a:r>
            <a:r>
              <a:rPr lang="en-US" dirty="0">
                <a:solidFill>
                  <a:schemeClr val="tx1"/>
                </a:solidFill>
              </a:rPr>
              <a:t>, 360-degree appraisals are more candid when </a:t>
            </a:r>
            <a:r>
              <a:rPr lang="en-US" dirty="0" smtClean="0">
                <a:solidFill>
                  <a:schemeClr val="tx1"/>
                </a:solidFill>
              </a:rPr>
              <a:t>subordinate know </a:t>
            </a:r>
            <a:r>
              <a:rPr lang="en-US" dirty="0">
                <a:solidFill>
                  <a:schemeClr val="tx1"/>
                </a:solidFill>
              </a:rPr>
              <a:t>rewards or promotions are not </a:t>
            </a:r>
            <a:r>
              <a:rPr lang="en-US" dirty="0" smtClean="0">
                <a:solidFill>
                  <a:schemeClr val="tx1"/>
                </a:solidFill>
              </a:rPr>
              <a:t>involved.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There are several ways to improve 360-degree appraisals.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Anchor the 360-degree rating dimensions (such as conflict management ) </a:t>
            </a:r>
            <a:r>
              <a:rPr lang="en-US" dirty="0" smtClean="0">
                <a:solidFill>
                  <a:schemeClr val="tx1"/>
                </a:solidFill>
              </a:rPr>
              <a:t>with specific </a:t>
            </a:r>
            <a:r>
              <a:rPr lang="en-US" dirty="0">
                <a:solidFill>
                  <a:schemeClr val="tx1"/>
                </a:solidFill>
              </a:rPr>
              <a:t>behavioral examples (such as effectively deals with conflicts 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* Carefully train the people who are giving and receiving the </a:t>
            </a:r>
            <a:r>
              <a:rPr lang="en-US" dirty="0" smtClean="0">
                <a:solidFill>
                  <a:schemeClr val="tx1"/>
                </a:solidFill>
              </a:rPr>
              <a:t>feedback.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* With so many appraisers involved, each potentially with his or her own ax </a:t>
            </a:r>
            <a:r>
              <a:rPr lang="en-US" dirty="0" smtClean="0">
                <a:solidFill>
                  <a:schemeClr val="tx1"/>
                </a:solidFill>
              </a:rPr>
              <a:t>to grind</a:t>
            </a:r>
            <a:r>
              <a:rPr lang="en-US" dirty="0">
                <a:solidFill>
                  <a:schemeClr val="tx1"/>
                </a:solidFill>
              </a:rPr>
              <a:t>, make sure that the feedback the person receives </a:t>
            </a:r>
            <a:r>
              <a:rPr lang="en-US" dirty="0" smtClean="0">
                <a:solidFill>
                  <a:schemeClr val="tx1"/>
                </a:solidFill>
              </a:rPr>
              <a:t>is productive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unbiased, and </a:t>
            </a:r>
            <a:r>
              <a:rPr lang="en-US" dirty="0">
                <a:solidFill>
                  <a:schemeClr val="tx1"/>
                </a:solidFill>
              </a:rPr>
              <a:t>development </a:t>
            </a:r>
            <a:r>
              <a:rPr lang="en-US" dirty="0" smtClean="0">
                <a:solidFill>
                  <a:schemeClr val="tx1"/>
                </a:solidFill>
              </a:rPr>
              <a:t>oriented.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* Reduce the administrative costs associated with collecting multisource feedback </a:t>
            </a:r>
            <a:r>
              <a:rPr lang="en-US" dirty="0" smtClean="0">
                <a:solidFill>
                  <a:schemeClr val="tx1"/>
                </a:solidFill>
              </a:rPr>
              <a:t>by using </a:t>
            </a:r>
            <a:r>
              <a:rPr lang="en-US" dirty="0">
                <a:solidFill>
                  <a:schemeClr val="tx1"/>
                </a:solidFill>
              </a:rPr>
              <a:t>a Web-based system such as the one in Figure 9-2. This lets the rater log </a:t>
            </a:r>
            <a:r>
              <a:rPr lang="en-US" dirty="0" smtClean="0">
                <a:solidFill>
                  <a:schemeClr val="tx1"/>
                </a:solidFill>
              </a:rPr>
              <a:t>in, open </a:t>
            </a:r>
            <a:r>
              <a:rPr lang="en-US" dirty="0">
                <a:solidFill>
                  <a:schemeClr val="tx1"/>
                </a:solidFill>
              </a:rPr>
              <a:t>a screen with a rating scale, and rate the person along a series of competencies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with ratings such as capable and effective.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498600"/>
            <a:ext cx="808355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venir-Heavy-59-0"/>
              </a:rPr>
              <a:t/>
            </a:r>
            <a:br>
              <a:rPr lang="en-US" b="1" dirty="0" smtClean="0">
                <a:latin typeface="Avenir-Heavy-59-0"/>
              </a:rPr>
            </a:br>
            <a:r>
              <a:rPr lang="en-US" sz="3600" b="1" dirty="0" smtClean="0">
                <a:latin typeface="Avenir-Heavy-59-0"/>
              </a:rPr>
              <a:t>LEARNING </a:t>
            </a:r>
            <a:r>
              <a:rPr lang="en-US" sz="3600" b="1" dirty="0">
                <a:latin typeface="Avenir-Heavy-59-0"/>
              </a:rPr>
              <a:t>OBJECTIVES</a:t>
            </a:r>
            <a:r>
              <a:rPr lang="en-US" b="1" dirty="0">
                <a:latin typeface="Avenir-Heavy-59-0"/>
              </a:rPr>
              <a:t/>
            </a:r>
            <a:br>
              <a:rPr lang="en-US" b="1" dirty="0">
                <a:latin typeface="Avenir-Heavy-59-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venir-Heavy-59-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Define performance management and discuss how it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differs from performance appraisal.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2.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Describe the appraisal process.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3.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Set effective performance appraisal standards.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4.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Develop, evaluate, and administer at least four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performance appraisal tools.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5.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Explain and illustrate the problems to avoid in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appraising performance.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6.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Discuss the pros and cons of using different </a:t>
            </a:r>
            <a:r>
              <a:rPr lang="en-US" sz="2800" b="1" dirty="0" smtClean="0">
                <a:solidFill>
                  <a:schemeClr val="tx1"/>
                </a:solidFill>
                <a:latin typeface="Avenir-Roman-50-0"/>
              </a:rPr>
              <a:t>raters to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appraise a person s performance.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Avenir-Heavy-59-0"/>
              </a:rPr>
              <a:t>7. </a:t>
            </a:r>
            <a:r>
              <a:rPr lang="en-US" sz="2800" b="1" dirty="0">
                <a:solidFill>
                  <a:schemeClr val="tx1"/>
                </a:solidFill>
                <a:latin typeface="Avenir-Roman-50-0"/>
              </a:rPr>
              <a:t>Perform an effective appraisal interview.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New topic :</a:t>
            </a:r>
            <a:r>
              <a:rPr lang="en-US" sz="2800" b="1" u="sng" dirty="0"/>
              <a:t>TECHNIQUES FOR APPRAISING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manager generally conducts the actual appraisal using a formal tool </a:t>
            </a:r>
            <a:r>
              <a:rPr lang="en-US" dirty="0" smtClean="0">
                <a:solidFill>
                  <a:schemeClr val="tx1"/>
                </a:solidFill>
              </a:rPr>
              <a:t>or method </a:t>
            </a:r>
            <a:r>
              <a:rPr lang="en-US" dirty="0">
                <a:solidFill>
                  <a:schemeClr val="tx1"/>
                </a:solidFill>
              </a:rPr>
              <a:t>like one or more of those described next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two basic questions </a:t>
            </a:r>
            <a:r>
              <a:rPr lang="en-US" dirty="0" smtClean="0">
                <a:solidFill>
                  <a:schemeClr val="tx1"/>
                </a:solidFill>
              </a:rPr>
              <a:t>in designing </a:t>
            </a:r>
            <a:r>
              <a:rPr lang="en-US" dirty="0">
                <a:solidFill>
                  <a:schemeClr val="tx1"/>
                </a:solidFill>
              </a:rPr>
              <a:t>the actual appraisal tool are </a:t>
            </a:r>
            <a:r>
              <a:rPr lang="en-US" b="1" i="1" dirty="0">
                <a:solidFill>
                  <a:schemeClr val="tx1"/>
                </a:solidFill>
              </a:rPr>
              <a:t>what performance dimensions to </a:t>
            </a:r>
            <a:r>
              <a:rPr lang="en-US" b="1" i="1" dirty="0" smtClean="0">
                <a:solidFill>
                  <a:schemeClr val="tx1"/>
                </a:solidFill>
              </a:rPr>
              <a:t>measure, 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i="1" dirty="0">
                <a:solidFill>
                  <a:schemeClr val="tx1"/>
                </a:solidFill>
              </a:rPr>
              <a:t>how to measure </a:t>
            </a:r>
            <a:r>
              <a:rPr lang="en-US" b="1" dirty="0">
                <a:solidFill>
                  <a:schemeClr val="tx1"/>
                </a:solidFill>
              </a:rPr>
              <a:t>them</a:t>
            </a:r>
            <a:r>
              <a:rPr lang="en-US" dirty="0">
                <a:solidFill>
                  <a:schemeClr val="tx1"/>
                </a:solidFill>
              </a:rPr>
              <a:t>. For example, in terms of </a:t>
            </a:r>
            <a:r>
              <a:rPr lang="en-US" i="1" dirty="0">
                <a:solidFill>
                  <a:schemeClr val="tx1"/>
                </a:solidFill>
              </a:rPr>
              <a:t>what dimensions </a:t>
            </a:r>
            <a:r>
              <a:rPr lang="en-US" i="1" dirty="0" smtClean="0">
                <a:solidFill>
                  <a:schemeClr val="tx1"/>
                </a:solidFill>
              </a:rPr>
              <a:t>to measure</a:t>
            </a:r>
            <a:r>
              <a:rPr lang="en-US" dirty="0">
                <a:solidFill>
                  <a:schemeClr val="tx1"/>
                </a:solidFill>
              </a:rPr>
              <a:t>, we might measure the employee s performance in terms of </a:t>
            </a:r>
            <a:r>
              <a:rPr lang="en-US" dirty="0" smtClean="0">
                <a:solidFill>
                  <a:schemeClr val="tx1"/>
                </a:solidFill>
              </a:rPr>
              <a:t>generic dimensions </a:t>
            </a:r>
            <a:r>
              <a:rPr lang="en-US" dirty="0">
                <a:solidFill>
                  <a:schemeClr val="tx1"/>
                </a:solidFill>
              </a:rPr>
              <a:t>such as quality and timeliness, or with respect to achieving </a:t>
            </a:r>
            <a:r>
              <a:rPr lang="en-US" dirty="0" smtClean="0">
                <a:solidFill>
                  <a:schemeClr val="tx1"/>
                </a:solidFill>
              </a:rPr>
              <a:t>specific goals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terms of </a:t>
            </a:r>
            <a:r>
              <a:rPr lang="en-US" i="1" dirty="0">
                <a:solidFill>
                  <a:schemeClr val="tx1"/>
                </a:solidFill>
              </a:rPr>
              <a:t>how to measure </a:t>
            </a:r>
            <a:r>
              <a:rPr lang="en-US" dirty="0">
                <a:solidFill>
                  <a:schemeClr val="tx1"/>
                </a:solidFill>
              </a:rPr>
              <a:t>it, you can use one or more of </a:t>
            </a:r>
            <a:r>
              <a:rPr lang="en-US" dirty="0" smtClean="0">
                <a:solidFill>
                  <a:schemeClr val="tx1"/>
                </a:solidFill>
              </a:rPr>
              <a:t>various tools </a:t>
            </a:r>
            <a:r>
              <a:rPr lang="en-US" dirty="0">
                <a:solidFill>
                  <a:schemeClr val="tx1"/>
                </a:solidFill>
              </a:rPr>
              <a:t>or methods, such as graphic rating scales or forced </a:t>
            </a:r>
            <a:r>
              <a:rPr lang="en-US" dirty="0" smtClean="0">
                <a:solidFill>
                  <a:schemeClr val="tx1"/>
                </a:solidFill>
              </a:rPr>
              <a:t>distribution ( </a:t>
            </a:r>
            <a:r>
              <a:rPr lang="en-US" dirty="0">
                <a:solidFill>
                  <a:schemeClr val="tx1"/>
                </a:solidFill>
              </a:rPr>
              <a:t>grading on a curve ).</a:t>
            </a:r>
            <a:r>
              <a:rPr lang="en-US" dirty="0" smtClean="0">
                <a:solidFill>
                  <a:schemeClr val="tx1"/>
                </a:solidFill>
              </a:rPr>
              <a:t>We’ll </a:t>
            </a:r>
            <a:r>
              <a:rPr lang="en-US" dirty="0">
                <a:solidFill>
                  <a:schemeClr val="tx1"/>
                </a:solidFill>
              </a:rPr>
              <a:t>start with the most popular, graphic rating scales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Graphic Rating Scale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Alternation Ranking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Paired Comparison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Forced Distribution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Critical Incident </a:t>
            </a:r>
            <a:r>
              <a:rPr lang="en-US" b="1" dirty="0" smtClean="0">
                <a:solidFill>
                  <a:srgbClr val="FF0000"/>
                </a:solidFill>
              </a:rPr>
              <a:t>Method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Narrative </a:t>
            </a:r>
            <a:r>
              <a:rPr lang="en-US" b="1" dirty="0" smtClean="0">
                <a:solidFill>
                  <a:srgbClr val="FF0000"/>
                </a:solidFill>
              </a:rPr>
              <a:t>Forms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Behaviorally Anchored Rating </a:t>
            </a:r>
            <a:r>
              <a:rPr lang="en-US" b="1" dirty="0" smtClean="0">
                <a:solidFill>
                  <a:srgbClr val="FF0000"/>
                </a:solidFill>
              </a:rPr>
              <a:t>Scales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Mixed Standard </a:t>
            </a:r>
            <a:r>
              <a:rPr lang="en-US" b="1" dirty="0" smtClean="0">
                <a:solidFill>
                  <a:srgbClr val="FF0000"/>
                </a:solidFill>
              </a:rPr>
              <a:t>Scales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Management by objectives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Computerized and web based performance appraisal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Electronic performance </a:t>
            </a:r>
            <a:r>
              <a:rPr lang="en-US" b="1" dirty="0" err="1" smtClean="0">
                <a:solidFill>
                  <a:srgbClr val="FF0000"/>
                </a:solidFill>
              </a:rPr>
              <a:t>monitering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1 Graphic </a:t>
            </a:r>
            <a:r>
              <a:rPr lang="en-US" b="1" dirty="0">
                <a:solidFill>
                  <a:schemeClr val="tx1"/>
                </a:solidFill>
              </a:rPr>
              <a:t>Rating Scale Method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graphic rating scale </a:t>
            </a:r>
            <a:r>
              <a:rPr lang="en-US" dirty="0">
                <a:solidFill>
                  <a:schemeClr val="tx1"/>
                </a:solidFill>
              </a:rPr>
              <a:t>is the simplest and most popular method </a:t>
            </a:r>
            <a:r>
              <a:rPr lang="en-US" dirty="0" smtClean="0">
                <a:solidFill>
                  <a:schemeClr val="tx1"/>
                </a:solidFill>
              </a:rPr>
              <a:t>for appraising </a:t>
            </a:r>
            <a:r>
              <a:rPr lang="en-US" dirty="0">
                <a:solidFill>
                  <a:schemeClr val="tx1"/>
                </a:solidFill>
              </a:rPr>
              <a:t>performance. Figure 9-3 shows one graphic rating scale.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graphic rating scale lists traits or performance dimensions (</a:t>
            </a:r>
            <a:r>
              <a:rPr lang="en-US" dirty="0" smtClean="0">
                <a:solidFill>
                  <a:schemeClr val="tx1"/>
                </a:solidFill>
              </a:rPr>
              <a:t>such as </a:t>
            </a:r>
            <a:r>
              <a:rPr lang="en-US" dirty="0">
                <a:solidFill>
                  <a:schemeClr val="tx1"/>
                </a:solidFill>
              </a:rPr>
              <a:t>communication or teamwork ) and a range of performance </a:t>
            </a:r>
            <a:r>
              <a:rPr lang="en-US" dirty="0" smtClean="0">
                <a:solidFill>
                  <a:schemeClr val="tx1"/>
                </a:solidFill>
              </a:rPr>
              <a:t>values (from </a:t>
            </a:r>
            <a:r>
              <a:rPr lang="en-US" dirty="0">
                <a:solidFill>
                  <a:schemeClr val="tx1"/>
                </a:solidFill>
              </a:rPr>
              <a:t>below expectations to role model or unsatisfactory to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outstanding, ) for each </a:t>
            </a:r>
            <a:r>
              <a:rPr lang="en-US" dirty="0" smtClean="0">
                <a:solidFill>
                  <a:schemeClr val="tx1"/>
                </a:solidFill>
              </a:rPr>
              <a:t>trait.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supervisor rates each subordinate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circling or checking the score that best describes the subordinate s performance for </a:t>
            </a:r>
            <a:r>
              <a:rPr lang="en-US" dirty="0" smtClean="0">
                <a:solidFill>
                  <a:schemeClr val="tx1"/>
                </a:solidFill>
              </a:rPr>
              <a:t>each trait</a:t>
            </a:r>
            <a:r>
              <a:rPr lang="en-US" dirty="0">
                <a:solidFill>
                  <a:schemeClr val="tx1"/>
                </a:solidFill>
              </a:rPr>
              <a:t>. The manager then totals the assigned ratings for the traits.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WHAT TO RATE? </a:t>
            </a:r>
            <a:r>
              <a:rPr lang="en-US" dirty="0">
                <a:solidFill>
                  <a:schemeClr val="tx1"/>
                </a:solidFill>
              </a:rPr>
              <a:t>We can use graphic ratings scales to illustrate the range of traits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 performance dimensions one might evaluate. For example: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in Figure 9-3, some rating scales assess generic job dimensions such </a:t>
            </a:r>
            <a:r>
              <a:rPr lang="en-US" dirty="0" smtClean="0">
                <a:solidFill>
                  <a:schemeClr val="tx1"/>
                </a:solidFill>
              </a:rPr>
              <a:t>as communications</a:t>
            </a:r>
            <a:r>
              <a:rPr lang="en-US" dirty="0">
                <a:solidFill>
                  <a:schemeClr val="tx1"/>
                </a:solidFill>
              </a:rPr>
              <a:t>, teamwork, know-how, and </a:t>
            </a:r>
            <a:r>
              <a:rPr lang="en-US" dirty="0" smtClean="0">
                <a:solidFill>
                  <a:schemeClr val="tx1"/>
                </a:solidFill>
              </a:rPr>
              <a:t>quantity.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Another </a:t>
            </a:r>
            <a:r>
              <a:rPr lang="en-US" dirty="0">
                <a:solidFill>
                  <a:schemeClr val="tx1"/>
                </a:solidFill>
              </a:rPr>
              <a:t>option is to rate the employee s performance on the job s actual </a:t>
            </a:r>
            <a:r>
              <a:rPr lang="en-US" dirty="0" smtClean="0">
                <a:solidFill>
                  <a:schemeClr val="tx1"/>
                </a:solidFill>
              </a:rPr>
              <a:t>duties. For </a:t>
            </a:r>
            <a:r>
              <a:rPr lang="en-US" dirty="0">
                <a:solidFill>
                  <a:schemeClr val="tx1"/>
                </a:solidFill>
              </a:rPr>
              <a:t>example, Figure 9-4 shows part of an appraisal form for a pizza chef. </a:t>
            </a:r>
            <a:r>
              <a:rPr lang="en-US" dirty="0" smtClean="0">
                <a:solidFill>
                  <a:schemeClr val="tx1"/>
                </a:solidFill>
              </a:rPr>
              <a:t>This assesses </a:t>
            </a:r>
            <a:r>
              <a:rPr lang="en-US" dirty="0">
                <a:solidFill>
                  <a:schemeClr val="tx1"/>
                </a:solidFill>
              </a:rPr>
              <a:t>the job s main specific duties, one of which is Maintain </a:t>
            </a:r>
            <a:r>
              <a:rPr lang="en-US" dirty="0" smtClean="0">
                <a:solidFill>
                  <a:schemeClr val="tx1"/>
                </a:solidFill>
              </a:rPr>
              <a:t>adequate inventory </a:t>
            </a:r>
            <a:r>
              <a:rPr lang="en-US" dirty="0">
                <a:solidFill>
                  <a:schemeClr val="tx1"/>
                </a:solidFill>
              </a:rPr>
              <a:t>of pizza dough. Here you would assess how well the employee did </a:t>
            </a:r>
            <a:r>
              <a:rPr lang="en-US" dirty="0" smtClean="0">
                <a:solidFill>
                  <a:schemeClr val="tx1"/>
                </a:solidFill>
              </a:rPr>
              <a:t>in exercising </a:t>
            </a:r>
            <a:r>
              <a:rPr lang="en-US" dirty="0">
                <a:solidFill>
                  <a:schemeClr val="tx1"/>
                </a:solidFill>
              </a:rPr>
              <a:t>each of these </a:t>
            </a:r>
            <a:r>
              <a:rPr lang="en-US" dirty="0" smtClean="0">
                <a:solidFill>
                  <a:schemeClr val="tx1"/>
                </a:solidFill>
              </a:rPr>
              <a:t>duties. Or</a:t>
            </a:r>
            <a:r>
              <a:rPr lang="en-US" dirty="0">
                <a:solidFill>
                  <a:schemeClr val="tx1"/>
                </a:solidFill>
              </a:rPr>
              <a:t>, you might rate (as in Section I of Figure 9-5) how well the employee did </a:t>
            </a:r>
            <a:r>
              <a:rPr lang="en-US" dirty="0" smtClean="0">
                <a:solidFill>
                  <a:schemeClr val="tx1"/>
                </a:solidFill>
              </a:rPr>
              <a:t>wit respect </a:t>
            </a:r>
            <a:r>
              <a:rPr lang="en-US" dirty="0">
                <a:solidFill>
                  <a:schemeClr val="tx1"/>
                </a:solidFill>
              </a:rPr>
              <a:t>to achieving specific performance expectations or </a:t>
            </a:r>
            <a:r>
              <a:rPr lang="en-US" dirty="0" err="1" smtClean="0">
                <a:solidFill>
                  <a:schemeClr val="tx1"/>
                </a:solidFill>
              </a:rPr>
              <a:t>objectives.Although</a:t>
            </a:r>
            <a:r>
              <a:rPr lang="en-US" dirty="0" smtClean="0">
                <a:solidFill>
                  <a:schemeClr val="tx1"/>
                </a:solidFill>
              </a:rPr>
              <a:t> not </a:t>
            </a:r>
            <a:r>
              <a:rPr lang="en-US" dirty="0">
                <a:solidFill>
                  <a:schemeClr val="tx1"/>
                </a:solidFill>
              </a:rPr>
              <a:t>in the figure, sell $600,000 worth of products per year illustrates a </a:t>
            </a:r>
            <a:r>
              <a:rPr lang="en-US" dirty="0" err="1" smtClean="0">
                <a:solidFill>
                  <a:schemeClr val="tx1"/>
                </a:solidFill>
              </a:rPr>
              <a:t>performanceexpectation</a:t>
            </a:r>
            <a:r>
              <a:rPr lang="en-US" dirty="0" smtClean="0">
                <a:solidFill>
                  <a:schemeClr val="tx1"/>
                </a:solidFill>
              </a:rPr>
              <a:t>/objective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* </a:t>
            </a:r>
            <a:r>
              <a:rPr lang="en-US" b="1" i="1" dirty="0">
                <a:solidFill>
                  <a:schemeClr val="tx1"/>
                </a:solidFill>
              </a:rPr>
              <a:t>Competency-based appraisal </a:t>
            </a:r>
            <a:r>
              <a:rPr lang="en-US" i="1" dirty="0">
                <a:solidFill>
                  <a:schemeClr val="tx1"/>
                </a:solidFill>
              </a:rPr>
              <a:t>forms </a:t>
            </a:r>
            <a:r>
              <a:rPr lang="en-US" dirty="0">
                <a:solidFill>
                  <a:schemeClr val="tx1"/>
                </a:solidFill>
              </a:rPr>
              <a:t>are another option. Here you focus on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extent to which the employee exhibits the </a:t>
            </a:r>
            <a:r>
              <a:rPr lang="en-US" i="1" dirty="0">
                <a:solidFill>
                  <a:schemeClr val="tx1"/>
                </a:solidFill>
              </a:rPr>
              <a:t>competencies </a:t>
            </a:r>
            <a:r>
              <a:rPr lang="en-US" dirty="0">
                <a:solidFill>
                  <a:schemeClr val="tx1"/>
                </a:solidFill>
              </a:rPr>
              <a:t>(generally the skills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and/or knowledge) needed to perform the job. Section II of Figure 9-5 illustrates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this appraisal approach.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illustrate, one competency that a nurse </a:t>
            </a:r>
            <a:r>
              <a:rPr lang="en-US" b="1" dirty="0" smtClean="0">
                <a:solidFill>
                  <a:schemeClr val="tx1"/>
                </a:solidFill>
              </a:rPr>
              <a:t>supervisor should </a:t>
            </a:r>
            <a:r>
              <a:rPr lang="en-US" b="1" dirty="0">
                <a:solidFill>
                  <a:schemeClr val="tx1"/>
                </a:solidFill>
              </a:rPr>
              <a:t>bring to the job might be builds a culture that is open and receptive </a:t>
            </a:r>
            <a:r>
              <a:rPr lang="en-US" b="1" dirty="0" smtClean="0">
                <a:solidFill>
                  <a:schemeClr val="tx1"/>
                </a:solidFill>
              </a:rPr>
              <a:t>to improved </a:t>
            </a:r>
            <a:r>
              <a:rPr lang="en-US" b="1" dirty="0">
                <a:solidFill>
                  <a:schemeClr val="tx1"/>
                </a:solidFill>
              </a:rPr>
              <a:t>clinical care. Why appraise such competencies? Suppose this hospital </a:t>
            </a:r>
            <a:r>
              <a:rPr lang="en-US" b="1" dirty="0" smtClean="0">
                <a:solidFill>
                  <a:schemeClr val="tx1"/>
                </a:solidFill>
              </a:rPr>
              <a:t>s strategic </a:t>
            </a:r>
            <a:r>
              <a:rPr lang="en-US" b="1" dirty="0">
                <a:solidFill>
                  <a:schemeClr val="tx1"/>
                </a:solidFill>
              </a:rPr>
              <a:t>goals include improving quality of patient care. If so, then focusing </a:t>
            </a:r>
            <a:r>
              <a:rPr lang="en-US" b="1" dirty="0" smtClean="0">
                <a:solidFill>
                  <a:schemeClr val="tx1"/>
                </a:solidFill>
              </a:rPr>
              <a:t>the nurse </a:t>
            </a:r>
            <a:r>
              <a:rPr lang="en-US" b="1" dirty="0">
                <a:solidFill>
                  <a:schemeClr val="tx1"/>
                </a:solidFill>
              </a:rPr>
              <a:t>supervisor s attention on improving his or her clinical care </a:t>
            </a:r>
            <a:r>
              <a:rPr lang="en-US" b="1" dirty="0" smtClean="0">
                <a:solidFill>
                  <a:schemeClr val="tx1"/>
                </a:solidFill>
              </a:rPr>
              <a:t>competencies better </a:t>
            </a:r>
            <a:r>
              <a:rPr lang="en-US" b="1" dirty="0">
                <a:solidFill>
                  <a:schemeClr val="tx1"/>
                </a:solidFill>
              </a:rPr>
              <a:t>supports the hospital s strategy than would appraising how he or she </a:t>
            </a:r>
            <a:r>
              <a:rPr lang="en-US" b="1" dirty="0" smtClean="0">
                <a:solidFill>
                  <a:schemeClr val="tx1"/>
                </a:solidFill>
              </a:rPr>
              <a:t>rates on </a:t>
            </a:r>
            <a:r>
              <a:rPr lang="en-US" b="1" dirty="0">
                <a:solidFill>
                  <a:schemeClr val="tx1"/>
                </a:solidFill>
              </a:rPr>
              <a:t>duties like supervise one dozen nurses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graphic rating forms appraise several things. For example, Figure 9-5 (Sections </a:t>
            </a:r>
            <a:r>
              <a:rPr lang="en-US" dirty="0" smtClean="0">
                <a:solidFill>
                  <a:schemeClr val="tx1"/>
                </a:solidFill>
              </a:rPr>
              <a:t>I and </a:t>
            </a:r>
            <a:r>
              <a:rPr lang="en-US" dirty="0">
                <a:solidFill>
                  <a:schemeClr val="tx1"/>
                </a:solidFill>
              </a:rPr>
              <a:t>II) assesses the employee s performance relating to both competencies and </a:t>
            </a:r>
            <a:r>
              <a:rPr lang="en-US" dirty="0" smtClean="0">
                <a:solidFill>
                  <a:schemeClr val="tx1"/>
                </a:solidFill>
              </a:rPr>
              <a:t>objectives. With </a:t>
            </a:r>
            <a:r>
              <a:rPr lang="en-US" dirty="0">
                <a:solidFill>
                  <a:schemeClr val="tx1"/>
                </a:solidFill>
              </a:rPr>
              <a:t>respect to </a:t>
            </a:r>
            <a:r>
              <a:rPr lang="en-US" i="1" dirty="0">
                <a:solidFill>
                  <a:schemeClr val="tx1"/>
                </a:solidFill>
              </a:rPr>
              <a:t>competencies</a:t>
            </a:r>
            <a:r>
              <a:rPr lang="en-US" dirty="0">
                <a:solidFill>
                  <a:schemeClr val="tx1"/>
                </a:solidFill>
              </a:rPr>
              <a:t>, the employee is expected to develop and </a:t>
            </a:r>
            <a:r>
              <a:rPr lang="en-US" dirty="0" smtClean="0">
                <a:solidFill>
                  <a:schemeClr val="tx1"/>
                </a:solidFill>
              </a:rPr>
              <a:t>exhibit competencies </a:t>
            </a:r>
            <a:r>
              <a:rPr lang="en-US" dirty="0">
                <a:solidFill>
                  <a:schemeClr val="tx1"/>
                </a:solidFill>
              </a:rPr>
              <a:t>(Section II) such as identifies and analyzes problems (Problem Solving</a:t>
            </a:r>
            <a:r>
              <a:rPr lang="en-US" dirty="0" smtClean="0">
                <a:solidFill>
                  <a:schemeClr val="tx1"/>
                </a:solidFill>
              </a:rPr>
              <a:t>), and </a:t>
            </a:r>
            <a:r>
              <a:rPr lang="en-US" dirty="0">
                <a:solidFill>
                  <a:schemeClr val="tx1"/>
                </a:solidFill>
              </a:rPr>
              <a:t>maintains harmonious and effective work relationships with </a:t>
            </a:r>
            <a:r>
              <a:rPr lang="en-US" dirty="0" smtClean="0">
                <a:solidFill>
                  <a:schemeClr val="tx1"/>
                </a:solidFill>
              </a:rPr>
              <a:t>co-workers and </a:t>
            </a:r>
            <a:r>
              <a:rPr lang="en-US" dirty="0">
                <a:solidFill>
                  <a:schemeClr val="tx1"/>
                </a:solidFill>
              </a:rPr>
              <a:t>constituents (Teamwork). The employee and supervisor would fill in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i="1" dirty="0" smtClean="0">
                <a:solidFill>
                  <a:schemeClr val="tx1"/>
                </a:solidFill>
              </a:rPr>
              <a:t>objectives </a:t>
            </a:r>
            <a:r>
              <a:rPr lang="en-US" dirty="0">
                <a:solidFill>
                  <a:schemeClr val="tx1"/>
                </a:solidFill>
              </a:rPr>
              <a:t>section (Section I) at the start of the year, and then rate results and set </a:t>
            </a:r>
            <a:r>
              <a:rPr lang="en-US" dirty="0" smtClean="0">
                <a:solidFill>
                  <a:schemeClr val="tx1"/>
                </a:solidFill>
              </a:rPr>
              <a:t>new ones </a:t>
            </a:r>
            <a:r>
              <a:rPr lang="en-US" dirty="0">
                <a:solidFill>
                  <a:schemeClr val="tx1"/>
                </a:solidFill>
              </a:rPr>
              <a:t>as part of the next appraisal.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84224"/>
            <a:ext cx="800100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386013"/>
            <a:ext cx="73914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7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FIG 9.5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185863"/>
            <a:ext cx="63341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7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153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21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2. Alternation </a:t>
            </a:r>
            <a:r>
              <a:rPr lang="en-US" sz="1600" b="1" dirty="0">
                <a:solidFill>
                  <a:schemeClr val="tx1"/>
                </a:solidFill>
              </a:rPr>
              <a:t>Ranking </a:t>
            </a:r>
            <a:r>
              <a:rPr lang="en-US" sz="1600" b="1" dirty="0" smtClean="0">
                <a:solidFill>
                  <a:schemeClr val="tx1"/>
                </a:solidFill>
              </a:rPr>
              <a:t>Method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Ranking </a:t>
            </a:r>
            <a:r>
              <a:rPr lang="en-US" sz="1600" dirty="0">
                <a:solidFill>
                  <a:schemeClr val="tx1"/>
                </a:solidFill>
              </a:rPr>
              <a:t>employees from best to worst on a trait or traits is another option. Since it </a:t>
            </a:r>
            <a:r>
              <a:rPr lang="en-US" sz="1600" dirty="0" smtClean="0">
                <a:solidFill>
                  <a:schemeClr val="tx1"/>
                </a:solidFill>
              </a:rPr>
              <a:t>is usually </a:t>
            </a:r>
            <a:r>
              <a:rPr lang="en-US" sz="1600" dirty="0">
                <a:solidFill>
                  <a:schemeClr val="tx1"/>
                </a:solidFill>
              </a:rPr>
              <a:t>easier to distinguish between the worst and best employees, an </a:t>
            </a:r>
            <a:r>
              <a:rPr lang="en-US" sz="1600" b="1" dirty="0" smtClean="0">
                <a:solidFill>
                  <a:schemeClr val="tx1"/>
                </a:solidFill>
              </a:rPr>
              <a:t>alternation ranking </a:t>
            </a:r>
            <a:r>
              <a:rPr lang="en-US" sz="1600" b="1" dirty="0">
                <a:solidFill>
                  <a:schemeClr val="tx1"/>
                </a:solidFill>
              </a:rPr>
              <a:t>method </a:t>
            </a:r>
            <a:r>
              <a:rPr lang="en-US" sz="1600" dirty="0">
                <a:solidFill>
                  <a:schemeClr val="tx1"/>
                </a:solidFill>
              </a:rPr>
              <a:t>is most popular. First, list all subordinates to be rated, and </a:t>
            </a:r>
            <a:r>
              <a:rPr lang="en-US" sz="1600" dirty="0" smtClean="0">
                <a:solidFill>
                  <a:schemeClr val="tx1"/>
                </a:solidFill>
              </a:rPr>
              <a:t>then cross </a:t>
            </a:r>
            <a:r>
              <a:rPr lang="en-US" sz="1600" dirty="0">
                <a:solidFill>
                  <a:schemeClr val="tx1"/>
                </a:solidFill>
              </a:rPr>
              <a:t>out the names of any not known well enough to rank. Then, on a form like </a:t>
            </a:r>
            <a:r>
              <a:rPr lang="en-US" sz="1600" dirty="0" smtClean="0">
                <a:solidFill>
                  <a:schemeClr val="tx1"/>
                </a:solidFill>
              </a:rPr>
              <a:t>that in </a:t>
            </a:r>
            <a:r>
              <a:rPr lang="en-US" sz="1600" dirty="0">
                <a:solidFill>
                  <a:schemeClr val="tx1"/>
                </a:solidFill>
              </a:rPr>
              <a:t>Figure 9-6, indicate the employee who is the highest on the performance </a:t>
            </a:r>
            <a:r>
              <a:rPr lang="en-US" sz="1600" dirty="0" smtClean="0">
                <a:solidFill>
                  <a:schemeClr val="tx1"/>
                </a:solidFill>
              </a:rPr>
              <a:t>dimension being </a:t>
            </a:r>
            <a:r>
              <a:rPr lang="en-US" sz="1600" dirty="0">
                <a:solidFill>
                  <a:schemeClr val="tx1"/>
                </a:solidFill>
              </a:rPr>
              <a:t>measured and the one who is the </a:t>
            </a:r>
            <a:r>
              <a:rPr lang="en-US" sz="1600" dirty="0" err="1">
                <a:solidFill>
                  <a:schemeClr val="tx1"/>
                </a:solidFill>
              </a:rPr>
              <a:t>lowest.Then</a:t>
            </a:r>
            <a:r>
              <a:rPr lang="en-US" sz="1600" dirty="0">
                <a:solidFill>
                  <a:schemeClr val="tx1"/>
                </a:solidFill>
              </a:rPr>
              <a:t> choose the next highest and the </a:t>
            </a:r>
            <a:r>
              <a:rPr lang="en-US" sz="1600" dirty="0" smtClean="0">
                <a:solidFill>
                  <a:schemeClr val="tx1"/>
                </a:solidFill>
              </a:rPr>
              <a:t>next lowest</a:t>
            </a:r>
            <a:r>
              <a:rPr lang="en-US" sz="1600" dirty="0">
                <a:solidFill>
                  <a:schemeClr val="tx1"/>
                </a:solidFill>
              </a:rPr>
              <a:t>, alternating between highest and lowest until </a:t>
            </a:r>
            <a:r>
              <a:rPr lang="en-US" sz="1600" dirty="0" smtClean="0">
                <a:solidFill>
                  <a:schemeClr val="tx1"/>
                </a:solidFill>
              </a:rPr>
              <a:t>all employees </a:t>
            </a:r>
            <a:r>
              <a:rPr lang="en-US" sz="1600" dirty="0">
                <a:solidFill>
                  <a:schemeClr val="tx1"/>
                </a:solidFill>
              </a:rPr>
              <a:t>have been </a:t>
            </a:r>
            <a:r>
              <a:rPr lang="en-US" sz="1600" dirty="0" smtClean="0">
                <a:solidFill>
                  <a:schemeClr val="tx1"/>
                </a:solidFill>
              </a:rPr>
              <a:t>ranked. Paired </a:t>
            </a:r>
            <a:r>
              <a:rPr lang="en-US" sz="1600" dirty="0">
                <a:solidFill>
                  <a:schemeClr val="tx1"/>
                </a:solidFill>
              </a:rPr>
              <a:t>Comparison </a:t>
            </a:r>
            <a:r>
              <a:rPr lang="en-US" sz="1600" dirty="0" smtClean="0">
                <a:solidFill>
                  <a:schemeClr val="tx1"/>
                </a:solidFill>
              </a:rPr>
              <a:t>Method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3. The </a:t>
            </a:r>
            <a:r>
              <a:rPr lang="en-US" sz="1600" b="1" dirty="0">
                <a:solidFill>
                  <a:schemeClr val="tx1"/>
                </a:solidFill>
              </a:rPr>
              <a:t>paired comparison method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helps </a:t>
            </a:r>
            <a:r>
              <a:rPr lang="en-US" sz="1600" dirty="0">
                <a:solidFill>
                  <a:schemeClr val="tx1"/>
                </a:solidFill>
              </a:rPr>
              <a:t>make the ranking method more precise. </a:t>
            </a:r>
            <a:r>
              <a:rPr lang="en-US" sz="1600" dirty="0" smtClean="0">
                <a:solidFill>
                  <a:schemeClr val="tx1"/>
                </a:solidFill>
              </a:rPr>
              <a:t>For every </a:t>
            </a:r>
            <a:r>
              <a:rPr lang="en-US" sz="1600" dirty="0">
                <a:solidFill>
                  <a:schemeClr val="tx1"/>
                </a:solidFill>
              </a:rPr>
              <a:t>trait (quantity of work, quality of work, and so on), you pair and compare </a:t>
            </a:r>
            <a:r>
              <a:rPr lang="en-US" sz="1600" dirty="0" smtClean="0">
                <a:solidFill>
                  <a:schemeClr val="tx1"/>
                </a:solidFill>
              </a:rPr>
              <a:t>every subordinate </a:t>
            </a:r>
            <a:r>
              <a:rPr lang="en-US" sz="1600" dirty="0">
                <a:solidFill>
                  <a:schemeClr val="tx1"/>
                </a:solidFill>
              </a:rPr>
              <a:t>with every other subordinate.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Suppose you have five employees to rate. In the paired comparison method, </a:t>
            </a:r>
            <a:r>
              <a:rPr lang="en-US" sz="1600" dirty="0" smtClean="0">
                <a:solidFill>
                  <a:schemeClr val="tx1"/>
                </a:solidFill>
              </a:rPr>
              <a:t>you make </a:t>
            </a:r>
            <a:r>
              <a:rPr lang="en-US" sz="1600" dirty="0">
                <a:solidFill>
                  <a:schemeClr val="tx1"/>
                </a:solidFill>
              </a:rPr>
              <a:t>a chart, as in Figure 9-7, of all possible pairs of employees for each trait. Then, </a:t>
            </a:r>
            <a:r>
              <a:rPr lang="en-US" sz="1600" dirty="0" smtClean="0">
                <a:solidFill>
                  <a:schemeClr val="tx1"/>
                </a:solidFill>
              </a:rPr>
              <a:t>for each </a:t>
            </a:r>
            <a:r>
              <a:rPr lang="en-US" sz="1600" dirty="0">
                <a:solidFill>
                  <a:schemeClr val="tx1"/>
                </a:solidFill>
              </a:rPr>
              <a:t>trait, indicate (with a *or +) who is the better employee of the </a:t>
            </a:r>
            <a:r>
              <a:rPr lang="en-US" sz="1600" dirty="0" err="1">
                <a:solidFill>
                  <a:schemeClr val="tx1"/>
                </a:solidFill>
              </a:rPr>
              <a:t>pair.Next</a:t>
            </a:r>
            <a:r>
              <a:rPr lang="en-US" sz="1600" dirty="0">
                <a:solidFill>
                  <a:schemeClr val="tx1"/>
                </a:solidFill>
              </a:rPr>
              <a:t>, add </a:t>
            </a:r>
            <a:r>
              <a:rPr lang="en-US" sz="1600" dirty="0" smtClean="0">
                <a:solidFill>
                  <a:schemeClr val="tx1"/>
                </a:solidFill>
              </a:rPr>
              <a:t>up the </a:t>
            </a:r>
            <a:r>
              <a:rPr lang="en-US" sz="1600" dirty="0">
                <a:solidFill>
                  <a:schemeClr val="tx1"/>
                </a:solidFill>
              </a:rPr>
              <a:t>number of *s for each employee. In Figure 9-7,Maria ranked highest (has the most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marks</a:t>
            </a:r>
            <a:r>
              <a:rPr lang="en-US" sz="1600" dirty="0">
                <a:solidFill>
                  <a:schemeClr val="tx1"/>
                </a:solidFill>
              </a:rPr>
              <a:t>) for quality of work, whereas Art was ranked highest for creativity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4</a:t>
            </a:r>
            <a:r>
              <a:rPr lang="en-US" sz="1600" b="1" dirty="0" smtClean="0">
                <a:solidFill>
                  <a:schemeClr val="tx1"/>
                </a:solidFill>
              </a:rPr>
              <a:t>. Forced </a:t>
            </a:r>
            <a:r>
              <a:rPr lang="en-US" sz="1600" b="1" dirty="0">
                <a:solidFill>
                  <a:schemeClr val="tx1"/>
                </a:solidFill>
              </a:rPr>
              <a:t>Distribution Method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forced distribution method </a:t>
            </a:r>
            <a:r>
              <a:rPr lang="en-US" sz="1600" dirty="0">
                <a:solidFill>
                  <a:schemeClr val="tx1"/>
                </a:solidFill>
              </a:rPr>
              <a:t>is similar to grading on a </a:t>
            </a:r>
            <a:r>
              <a:rPr lang="en-US" sz="1600" dirty="0" err="1">
                <a:solidFill>
                  <a:schemeClr val="tx1"/>
                </a:solidFill>
              </a:rPr>
              <a:t>curve.With</a:t>
            </a:r>
            <a:r>
              <a:rPr lang="en-US" sz="1600" dirty="0">
                <a:solidFill>
                  <a:schemeClr val="tx1"/>
                </a:solidFill>
              </a:rPr>
              <a:t> this </a:t>
            </a:r>
            <a:r>
              <a:rPr lang="en-US" sz="1600" dirty="0" smtClean="0">
                <a:solidFill>
                  <a:schemeClr val="tx1"/>
                </a:solidFill>
              </a:rPr>
              <a:t>method, you </a:t>
            </a:r>
            <a:r>
              <a:rPr lang="en-US" sz="1600" dirty="0">
                <a:solidFill>
                  <a:schemeClr val="tx1"/>
                </a:solidFill>
              </a:rPr>
              <a:t>place predetermined percentages of </a:t>
            </a:r>
            <a:r>
              <a:rPr lang="en-US" sz="1600" dirty="0" err="1">
                <a:solidFill>
                  <a:schemeClr val="tx1"/>
                </a:solidFill>
              </a:rPr>
              <a:t>ratees</a:t>
            </a:r>
            <a:r>
              <a:rPr lang="en-US" sz="1600" dirty="0">
                <a:solidFill>
                  <a:schemeClr val="tx1"/>
                </a:solidFill>
              </a:rPr>
              <a:t> into several performance </a:t>
            </a:r>
            <a:r>
              <a:rPr lang="en-US" sz="1600" dirty="0" smtClean="0">
                <a:solidFill>
                  <a:schemeClr val="tx1"/>
                </a:solidFill>
              </a:rPr>
              <a:t>categories. The </a:t>
            </a:r>
            <a:r>
              <a:rPr lang="en-US" sz="1600" dirty="0">
                <a:solidFill>
                  <a:schemeClr val="tx1"/>
                </a:solidFill>
              </a:rPr>
              <a:t>proportions in each category need not be symmetrical; GE used top 20</a:t>
            </a:r>
            <a:r>
              <a:rPr lang="en-US" sz="1600" dirty="0" smtClean="0">
                <a:solidFill>
                  <a:schemeClr val="tx1"/>
                </a:solidFill>
              </a:rPr>
              <a:t>%, middle </a:t>
            </a:r>
            <a:r>
              <a:rPr lang="en-US" sz="1600" dirty="0">
                <a:solidFill>
                  <a:schemeClr val="tx1"/>
                </a:solidFill>
              </a:rPr>
              <a:t>70%, and bottom 10% for its managers. (GE now tells managers to use </a:t>
            </a:r>
            <a:r>
              <a:rPr lang="en-US" sz="1600" dirty="0" smtClean="0">
                <a:solidFill>
                  <a:schemeClr val="tx1"/>
                </a:solidFill>
              </a:rPr>
              <a:t>more discretion </a:t>
            </a:r>
            <a:r>
              <a:rPr lang="en-US" sz="1600" dirty="0">
                <a:solidFill>
                  <a:schemeClr val="tx1"/>
                </a:solidFill>
              </a:rPr>
              <a:t>in assigning rankings, and no longer strictly adheres to its </a:t>
            </a:r>
            <a:r>
              <a:rPr lang="en-US" sz="1600" dirty="0" smtClean="0">
                <a:solidFill>
                  <a:schemeClr val="tx1"/>
                </a:solidFill>
              </a:rPr>
              <a:t>famous 20/70/10 </a:t>
            </a:r>
            <a:r>
              <a:rPr lang="en-US" sz="1600" dirty="0">
                <a:solidFill>
                  <a:schemeClr val="tx1"/>
                </a:solidFill>
              </a:rPr>
              <a:t>split.)32 Forced distribution makes some sense. It reflects the fact that </a:t>
            </a:r>
            <a:r>
              <a:rPr lang="en-US" sz="1600" dirty="0" smtClean="0">
                <a:solidFill>
                  <a:schemeClr val="tx1"/>
                </a:solidFill>
              </a:rPr>
              <a:t>top employees </a:t>
            </a:r>
            <a:r>
              <a:rPr lang="en-US" sz="1600" dirty="0">
                <a:solidFill>
                  <a:schemeClr val="tx1"/>
                </a:solidFill>
              </a:rPr>
              <a:t>often outperform average or poor ones by as much as 100%.33 About </a:t>
            </a:r>
            <a:r>
              <a:rPr lang="en-US" sz="1600" dirty="0" smtClean="0">
                <a:solidFill>
                  <a:schemeClr val="tx1"/>
                </a:solidFill>
              </a:rPr>
              <a:t>a fourth </a:t>
            </a:r>
            <a:r>
              <a:rPr lang="en-US" sz="1600" dirty="0">
                <a:solidFill>
                  <a:schemeClr val="tx1"/>
                </a:solidFill>
              </a:rPr>
              <a:t>of </a:t>
            </a:r>
            <a:r>
              <a:rPr lang="en-US" sz="1600" i="1" dirty="0">
                <a:solidFill>
                  <a:schemeClr val="tx1"/>
                </a:solidFill>
              </a:rPr>
              <a:t>Fortune </a:t>
            </a:r>
            <a:r>
              <a:rPr lang="en-US" sz="1600" dirty="0">
                <a:solidFill>
                  <a:schemeClr val="tx1"/>
                </a:solidFill>
              </a:rPr>
              <a:t>500 companies including Microsoft, Conoco, and Intel use </a:t>
            </a:r>
            <a:r>
              <a:rPr lang="en-US" sz="1600" dirty="0" smtClean="0">
                <a:solidFill>
                  <a:schemeClr val="tx1"/>
                </a:solidFill>
              </a:rPr>
              <a:t>versions of </a:t>
            </a:r>
            <a:r>
              <a:rPr lang="en-US" sz="1600" dirty="0">
                <a:solidFill>
                  <a:schemeClr val="tx1"/>
                </a:solidFill>
              </a:rPr>
              <a:t>forced </a:t>
            </a:r>
            <a:r>
              <a:rPr lang="en-US" sz="1600" dirty="0" smtClean="0">
                <a:solidFill>
                  <a:schemeClr val="tx1"/>
                </a:solidFill>
              </a:rPr>
              <a:t>distribution.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most students know, forced grading systems are unforgiving. With </a:t>
            </a:r>
            <a:r>
              <a:rPr lang="en-US" dirty="0" smtClean="0">
                <a:solidFill>
                  <a:schemeClr val="tx1"/>
                </a:solidFill>
              </a:rPr>
              <a:t>forced distribution</a:t>
            </a:r>
            <a:r>
              <a:rPr lang="en-US" dirty="0">
                <a:solidFill>
                  <a:schemeClr val="tx1"/>
                </a:solidFill>
              </a:rPr>
              <a:t>, you re either in the top 5% or 10% (and thus get that A ), or you re </a:t>
            </a:r>
            <a:r>
              <a:rPr lang="en-US" dirty="0" smtClean="0">
                <a:solidFill>
                  <a:schemeClr val="tx1"/>
                </a:solidFill>
              </a:rPr>
              <a:t>not. And</a:t>
            </a:r>
            <a:r>
              <a:rPr lang="en-US" dirty="0">
                <a:solidFill>
                  <a:schemeClr val="tx1"/>
                </a:solidFill>
              </a:rPr>
              <a:t>, if you re in the bottom 5% or 10%, you get an F, no questions asked. </a:t>
            </a:r>
            <a:r>
              <a:rPr lang="en-US" dirty="0" smtClean="0">
                <a:solidFill>
                  <a:schemeClr val="tx1"/>
                </a:solidFill>
              </a:rPr>
              <a:t>Your professor </a:t>
            </a:r>
            <a:r>
              <a:rPr lang="en-US" dirty="0" err="1">
                <a:solidFill>
                  <a:schemeClr val="tx1"/>
                </a:solidFill>
              </a:rPr>
              <a:t>hasn</a:t>
            </a:r>
            <a:r>
              <a:rPr lang="en-US" dirty="0">
                <a:solidFill>
                  <a:schemeClr val="tx1"/>
                </a:solidFill>
              </a:rPr>
              <a:t> t any wiggle room. Some students must fail. One survey found </a:t>
            </a:r>
            <a:r>
              <a:rPr lang="en-US" dirty="0" smtClean="0">
                <a:solidFill>
                  <a:schemeClr val="tx1"/>
                </a:solidFill>
              </a:rPr>
              <a:t>that 77</a:t>
            </a:r>
            <a:r>
              <a:rPr lang="en-US" dirty="0">
                <a:solidFill>
                  <a:schemeClr val="tx1"/>
                </a:solidFill>
              </a:rPr>
              <a:t>% of responding employers using this approach were at least somewhat </a:t>
            </a:r>
            <a:r>
              <a:rPr lang="en-US" dirty="0" smtClean="0">
                <a:solidFill>
                  <a:schemeClr val="tx1"/>
                </a:solidFill>
              </a:rPr>
              <a:t>satisfied with </a:t>
            </a:r>
            <a:r>
              <a:rPr lang="en-US" dirty="0">
                <a:solidFill>
                  <a:schemeClr val="tx1"/>
                </a:solidFill>
              </a:rPr>
              <a:t>forced ranking, while the remaining 23% were dissatisfied. The </a:t>
            </a:r>
            <a:r>
              <a:rPr lang="en-US" dirty="0" smtClean="0">
                <a:solidFill>
                  <a:schemeClr val="tx1"/>
                </a:solidFill>
              </a:rPr>
              <a:t>biggest complaints</a:t>
            </a:r>
            <a:r>
              <a:rPr lang="en-US" dirty="0">
                <a:solidFill>
                  <a:schemeClr val="tx1"/>
                </a:solidFill>
              </a:rPr>
              <a:t>: 44% said it damages morale. Forty-seven percent said it creates </a:t>
            </a:r>
            <a:r>
              <a:rPr lang="en-US" dirty="0" smtClean="0">
                <a:solidFill>
                  <a:schemeClr val="tx1"/>
                </a:solidFill>
              </a:rPr>
              <a:t>interdepartmental inequities</a:t>
            </a:r>
            <a:r>
              <a:rPr lang="en-US" dirty="0">
                <a:solidFill>
                  <a:schemeClr val="tx1"/>
                </a:solidFill>
              </a:rPr>
              <a:t>: High performing teams must cut 10% of their workers </a:t>
            </a:r>
            <a:r>
              <a:rPr lang="en-US" dirty="0" smtClean="0">
                <a:solidFill>
                  <a:schemeClr val="tx1"/>
                </a:solidFill>
              </a:rPr>
              <a:t>while low </a:t>
            </a:r>
            <a:r>
              <a:rPr lang="en-US" dirty="0">
                <a:solidFill>
                  <a:schemeClr val="tx1"/>
                </a:solidFill>
              </a:rPr>
              <a:t>performing teams are still allowed to retain 90% of </a:t>
            </a:r>
            <a:r>
              <a:rPr lang="en-US" dirty="0" smtClean="0">
                <a:solidFill>
                  <a:schemeClr val="tx1"/>
                </a:solidFill>
              </a:rPr>
              <a:t>theirs.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>
                <a:solidFill>
                  <a:schemeClr val="tx1"/>
                </a:solidFill>
              </a:rPr>
              <a:t>writers </a:t>
            </a:r>
            <a:r>
              <a:rPr lang="en-US" dirty="0" smtClean="0">
                <a:solidFill>
                  <a:schemeClr val="tx1"/>
                </a:solidFill>
              </a:rPr>
              <a:t>refer unkindly </a:t>
            </a:r>
            <a:r>
              <a:rPr lang="en-US" dirty="0">
                <a:solidFill>
                  <a:schemeClr val="tx1"/>
                </a:solidFill>
              </a:rPr>
              <a:t>to forced rankings as Rank and Yank. </a:t>
            </a:r>
            <a:r>
              <a:rPr lang="en-US" dirty="0" smtClean="0">
                <a:solidFill>
                  <a:schemeClr val="tx1"/>
                </a:solidFill>
              </a:rPr>
              <a:t> Given </a:t>
            </a:r>
            <a:r>
              <a:rPr lang="en-US" dirty="0">
                <a:solidFill>
                  <a:schemeClr val="tx1"/>
                </a:solidFill>
              </a:rPr>
              <a:t>this, to protect against unfairness and bias claims, managers should </a:t>
            </a:r>
            <a:r>
              <a:rPr lang="en-US" dirty="0" smtClean="0">
                <a:solidFill>
                  <a:schemeClr val="tx1"/>
                </a:solidFill>
              </a:rPr>
              <a:t>take several </a:t>
            </a:r>
            <a:r>
              <a:rPr lang="en-US" dirty="0" err="1" smtClean="0">
                <a:solidFill>
                  <a:schemeClr val="tx1"/>
                </a:solidFill>
              </a:rPr>
              <a:t>steps.Appoint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review committee to review any employee s low </a:t>
            </a:r>
            <a:r>
              <a:rPr lang="en-US" dirty="0" smtClean="0">
                <a:solidFill>
                  <a:schemeClr val="tx1"/>
                </a:solidFill>
              </a:rPr>
              <a:t>ranking. Train </a:t>
            </a:r>
            <a:r>
              <a:rPr lang="en-US" dirty="0">
                <a:solidFill>
                  <a:schemeClr val="tx1"/>
                </a:solidFill>
              </a:rPr>
              <a:t>raters to be objective, and consider using multiple raters in conjunction </a:t>
            </a:r>
            <a:r>
              <a:rPr lang="en-US" dirty="0" smtClean="0">
                <a:solidFill>
                  <a:schemeClr val="tx1"/>
                </a:solidFill>
              </a:rPr>
              <a:t>with the </a:t>
            </a:r>
            <a:r>
              <a:rPr lang="en-US" dirty="0">
                <a:solidFill>
                  <a:schemeClr val="tx1"/>
                </a:solidFill>
              </a:rPr>
              <a:t>forced distribution </a:t>
            </a:r>
            <a:r>
              <a:rPr lang="en-US" dirty="0" err="1">
                <a:solidFill>
                  <a:schemeClr val="tx1"/>
                </a:solidFill>
              </a:rPr>
              <a:t>approach.And</a:t>
            </a:r>
            <a:r>
              <a:rPr lang="en-US" dirty="0">
                <a:solidFill>
                  <a:schemeClr val="tx1"/>
                </a:solidFill>
              </a:rPr>
              <a:t> remember that distinguishing between top </a:t>
            </a:r>
            <a:r>
              <a:rPr lang="en-US" dirty="0" smtClean="0">
                <a:solidFill>
                  <a:schemeClr val="tx1"/>
                </a:solidFill>
              </a:rPr>
              <a:t>and bottom </a:t>
            </a:r>
            <a:r>
              <a:rPr lang="en-US" dirty="0">
                <a:solidFill>
                  <a:schemeClr val="tx1"/>
                </a:solidFill>
              </a:rPr>
              <a:t>performers is usually not even the problem: The challenge is to </a:t>
            </a:r>
            <a:r>
              <a:rPr lang="en-US" dirty="0" smtClean="0">
                <a:solidFill>
                  <a:schemeClr val="tx1"/>
                </a:solidFill>
              </a:rPr>
              <a:t>differentiate meaningfully </a:t>
            </a:r>
            <a:r>
              <a:rPr lang="en-US" dirty="0">
                <a:solidFill>
                  <a:schemeClr val="tx1"/>
                </a:solidFill>
              </a:rPr>
              <a:t>between the other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571624"/>
            <a:ext cx="62420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 smtClean="0"/>
              <a:t>BASIC </a:t>
            </a:r>
            <a:r>
              <a:rPr lang="en-US" sz="2700" b="1" dirty="0"/>
              <a:t>CONCEPTS IN PERFORMANCE MANAGEMENT</a:t>
            </a:r>
            <a:br>
              <a:rPr lang="en-US" sz="2700" b="1" dirty="0"/>
            </a:br>
            <a:r>
              <a:rPr lang="en-US" sz="2700" b="1" dirty="0"/>
              <a:t>AND APPRAISAL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Few things supervisors do are fraught with more peril than appraising </a:t>
            </a:r>
            <a:r>
              <a:rPr lang="en-US" dirty="0" smtClean="0">
                <a:solidFill>
                  <a:schemeClr val="tx1"/>
                </a:solidFill>
              </a:rPr>
              <a:t>subordinates performance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Employees </a:t>
            </a:r>
            <a:r>
              <a:rPr lang="en-US" dirty="0">
                <a:solidFill>
                  <a:schemeClr val="tx1"/>
                </a:solidFill>
              </a:rPr>
              <a:t>tend to be overly optimistic about what their ratings will </a:t>
            </a:r>
            <a:r>
              <a:rPr lang="en-US" dirty="0" smtClean="0">
                <a:solidFill>
                  <a:schemeClr val="tx1"/>
                </a:solidFill>
              </a:rPr>
              <a:t>be. They </a:t>
            </a:r>
            <a:r>
              <a:rPr lang="en-US" dirty="0">
                <a:solidFill>
                  <a:schemeClr val="tx1"/>
                </a:solidFill>
              </a:rPr>
              <a:t>also know that their raises, careers, and peace of mind may hinge on how you </a:t>
            </a:r>
            <a:r>
              <a:rPr lang="en-US" dirty="0" smtClean="0">
                <a:solidFill>
                  <a:schemeClr val="tx1"/>
                </a:solidFill>
              </a:rPr>
              <a:t>rate them.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Few appraisal </a:t>
            </a:r>
            <a:r>
              <a:rPr lang="en-US" dirty="0">
                <a:solidFill>
                  <a:schemeClr val="tx1"/>
                </a:solidFill>
              </a:rPr>
              <a:t>processes are as fair as employers think they </a:t>
            </a:r>
            <a:r>
              <a:rPr lang="en-US" dirty="0" smtClean="0">
                <a:solidFill>
                  <a:schemeClr val="tx1"/>
                </a:solidFill>
              </a:rPr>
              <a:t>are. Hundreds </a:t>
            </a:r>
            <a:r>
              <a:rPr lang="en-US" dirty="0">
                <a:solidFill>
                  <a:schemeClr val="tx1"/>
                </a:solidFill>
              </a:rPr>
              <a:t>of obvious and not-so-obvious problems </a:t>
            </a:r>
            <a:r>
              <a:rPr lang="en-US" b="1" dirty="0">
                <a:solidFill>
                  <a:schemeClr val="tx1"/>
                </a:solidFill>
              </a:rPr>
              <a:t>(such as bias, and the tendency </a:t>
            </a:r>
            <a:r>
              <a:rPr lang="en-US" b="1" dirty="0" smtClean="0">
                <a:solidFill>
                  <a:schemeClr val="tx1"/>
                </a:solidFill>
              </a:rPr>
              <a:t>for supervisors </a:t>
            </a:r>
            <a:r>
              <a:rPr lang="en-US" b="1" dirty="0">
                <a:solidFill>
                  <a:schemeClr val="tx1"/>
                </a:solidFill>
              </a:rPr>
              <a:t>to rate everyone average ) </a:t>
            </a:r>
            <a:r>
              <a:rPr lang="en-US" dirty="0">
                <a:solidFill>
                  <a:schemeClr val="tx1"/>
                </a:solidFill>
              </a:rPr>
              <a:t>distort the process.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However</a:t>
            </a:r>
            <a:r>
              <a:rPr lang="en-US" dirty="0">
                <a:solidFill>
                  <a:schemeClr val="tx1"/>
                </a:solidFill>
              </a:rPr>
              <a:t>, the perils </a:t>
            </a:r>
            <a:r>
              <a:rPr lang="en-US" dirty="0" smtClean="0">
                <a:solidFill>
                  <a:schemeClr val="tx1"/>
                </a:solidFill>
              </a:rPr>
              <a:t>notwithstanding, performance </a:t>
            </a:r>
            <a:r>
              <a:rPr lang="en-US" dirty="0">
                <a:solidFill>
                  <a:schemeClr val="tx1"/>
                </a:solidFill>
              </a:rPr>
              <a:t>appraisal plays a central role in human resource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108200"/>
            <a:ext cx="62420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5. Critical </a:t>
            </a:r>
            <a:r>
              <a:rPr lang="en-US" b="1" dirty="0">
                <a:solidFill>
                  <a:schemeClr val="tx1"/>
                </a:solidFill>
              </a:rPr>
              <a:t>Incident Method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With the </a:t>
            </a:r>
            <a:r>
              <a:rPr lang="en-US" b="1" dirty="0">
                <a:solidFill>
                  <a:schemeClr val="tx1"/>
                </a:solidFill>
              </a:rPr>
              <a:t>critical incident method</a:t>
            </a:r>
            <a:r>
              <a:rPr lang="en-US" dirty="0">
                <a:solidFill>
                  <a:schemeClr val="tx1"/>
                </a:solidFill>
              </a:rPr>
              <a:t>, the supervisor keeps a log of positive and </a:t>
            </a:r>
            <a:r>
              <a:rPr lang="en-US" dirty="0" smtClean="0">
                <a:solidFill>
                  <a:schemeClr val="tx1"/>
                </a:solidFill>
              </a:rPr>
              <a:t>negative examples </a:t>
            </a:r>
            <a:r>
              <a:rPr lang="en-US" dirty="0">
                <a:solidFill>
                  <a:schemeClr val="tx1"/>
                </a:solidFill>
              </a:rPr>
              <a:t>(critical incidents) of a subordinate s work-related behavior. Every 6 </a:t>
            </a:r>
            <a:r>
              <a:rPr lang="en-US" dirty="0" smtClean="0">
                <a:solidFill>
                  <a:schemeClr val="tx1"/>
                </a:solidFill>
              </a:rPr>
              <a:t>months or </a:t>
            </a:r>
            <a:r>
              <a:rPr lang="en-US" dirty="0">
                <a:solidFill>
                  <a:schemeClr val="tx1"/>
                </a:solidFill>
              </a:rPr>
              <a:t>so, supervisor and subordinate meet to discuss the latter s performance, using </a:t>
            </a:r>
            <a:r>
              <a:rPr lang="en-US" dirty="0" smtClean="0">
                <a:solidFill>
                  <a:schemeClr val="tx1"/>
                </a:solidFill>
              </a:rPr>
              <a:t>the incidents </a:t>
            </a:r>
            <a:r>
              <a:rPr lang="en-US" dirty="0">
                <a:solidFill>
                  <a:schemeClr val="tx1"/>
                </a:solidFill>
              </a:rPr>
              <a:t>as examples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Compiling incidents is useful. It provides examples of good and poor </a:t>
            </a:r>
            <a:r>
              <a:rPr lang="en-US" dirty="0" smtClean="0">
                <a:solidFill>
                  <a:schemeClr val="tx1"/>
                </a:solidFill>
              </a:rPr>
              <a:t>performance the </a:t>
            </a:r>
            <a:r>
              <a:rPr lang="en-US" dirty="0">
                <a:solidFill>
                  <a:schemeClr val="tx1"/>
                </a:solidFill>
              </a:rPr>
              <a:t>supervisor can use to explain the person s rating. It makes the </a:t>
            </a:r>
            <a:r>
              <a:rPr lang="en-US" dirty="0" smtClean="0">
                <a:solidFill>
                  <a:schemeClr val="tx1"/>
                </a:solidFill>
              </a:rPr>
              <a:t>supervisor think </a:t>
            </a:r>
            <a:r>
              <a:rPr lang="en-US" dirty="0">
                <a:solidFill>
                  <a:schemeClr val="tx1"/>
                </a:solidFill>
              </a:rPr>
              <a:t>about the subordinate s appraisal all during the year (so the rating does </a:t>
            </a:r>
            <a:r>
              <a:rPr lang="en-US" dirty="0" smtClean="0">
                <a:solidFill>
                  <a:schemeClr val="tx1"/>
                </a:solidFill>
              </a:rPr>
              <a:t>not just </a:t>
            </a:r>
            <a:r>
              <a:rPr lang="en-US" dirty="0">
                <a:solidFill>
                  <a:schemeClr val="tx1"/>
                </a:solidFill>
              </a:rPr>
              <a:t>reflect the employee s most recent performance). And the list provides </a:t>
            </a:r>
            <a:r>
              <a:rPr lang="en-US" dirty="0" smtClean="0">
                <a:solidFill>
                  <a:schemeClr val="tx1"/>
                </a:solidFill>
              </a:rPr>
              <a:t>examples </a:t>
            </a:r>
            <a:r>
              <a:rPr lang="en-US" dirty="0">
                <a:solidFill>
                  <a:schemeClr val="tx1"/>
                </a:solidFill>
              </a:rPr>
              <a:t>of how the subordinate can eliminate deficiencies. The downside is that </a:t>
            </a:r>
            <a:r>
              <a:rPr lang="en-US" dirty="0" smtClean="0">
                <a:solidFill>
                  <a:schemeClr val="tx1"/>
                </a:solidFill>
              </a:rPr>
              <a:t>without some </a:t>
            </a:r>
            <a:r>
              <a:rPr lang="en-US" dirty="0">
                <a:solidFill>
                  <a:schemeClr val="tx1"/>
                </a:solidFill>
              </a:rPr>
              <a:t>numerical rating, this method is not as useful for comparing employees or </a:t>
            </a:r>
            <a:r>
              <a:rPr lang="en-US" dirty="0" smtClean="0">
                <a:solidFill>
                  <a:schemeClr val="tx1"/>
                </a:solidFill>
              </a:rPr>
              <a:t>for salary decisions.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any case, it is common to accumulate incidents to illustrate the reasons </a:t>
            </a:r>
            <a:r>
              <a:rPr lang="en-US" dirty="0" smtClean="0">
                <a:solidFill>
                  <a:schemeClr val="tx1"/>
                </a:solidFill>
              </a:rPr>
              <a:t>behind the </a:t>
            </a:r>
            <a:r>
              <a:rPr lang="en-US" dirty="0">
                <a:solidFill>
                  <a:schemeClr val="tx1"/>
                </a:solidFill>
              </a:rPr>
              <a:t>employee s ratings. In Table 9-1, one of the assistant plant manager s </a:t>
            </a:r>
            <a:r>
              <a:rPr lang="en-US" dirty="0" smtClean="0">
                <a:solidFill>
                  <a:schemeClr val="tx1"/>
                </a:solidFill>
              </a:rPr>
              <a:t>continuing duties </a:t>
            </a:r>
            <a:r>
              <a:rPr lang="en-US" dirty="0">
                <a:solidFill>
                  <a:schemeClr val="tx1"/>
                </a:solidFill>
              </a:rPr>
              <a:t>was to supervise procurement and to minimize inventory costs. The </a:t>
            </a:r>
            <a:r>
              <a:rPr lang="en-US" dirty="0" smtClean="0">
                <a:solidFill>
                  <a:schemeClr val="tx1"/>
                </a:solidFill>
              </a:rPr>
              <a:t>critical incident </a:t>
            </a:r>
            <a:r>
              <a:rPr lang="en-US" dirty="0">
                <a:solidFill>
                  <a:schemeClr val="tx1"/>
                </a:solidFill>
              </a:rPr>
              <a:t>log shows that he or she let inventory storage costs rise 15%; this provides </a:t>
            </a:r>
            <a:r>
              <a:rPr lang="en-US" dirty="0" smtClean="0">
                <a:solidFill>
                  <a:schemeClr val="tx1"/>
                </a:solidFill>
              </a:rPr>
              <a:t>an example </a:t>
            </a:r>
            <a:r>
              <a:rPr lang="en-US" dirty="0">
                <a:solidFill>
                  <a:schemeClr val="tx1"/>
                </a:solidFill>
              </a:rPr>
              <a:t>of what performance to improve.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6. Narrative </a:t>
            </a:r>
            <a:r>
              <a:rPr lang="en-US" b="1" dirty="0">
                <a:solidFill>
                  <a:schemeClr val="tx1"/>
                </a:solidFill>
              </a:rPr>
              <a:t>Forms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All or part of the written appraisal may be in narrative form. Figure 9-8 presents </a:t>
            </a:r>
            <a:r>
              <a:rPr lang="en-US" dirty="0" smtClean="0">
                <a:solidFill>
                  <a:schemeClr val="tx1"/>
                </a:solidFill>
              </a:rPr>
              <a:t>an example</a:t>
            </a:r>
            <a:r>
              <a:rPr lang="en-US" dirty="0">
                <a:solidFill>
                  <a:schemeClr val="tx1"/>
                </a:solidFill>
              </a:rPr>
              <a:t>. Here the person s supervisor assesses the employee s past performance </a:t>
            </a:r>
            <a:r>
              <a:rPr lang="en-US" dirty="0" smtClean="0">
                <a:solidFill>
                  <a:schemeClr val="tx1"/>
                </a:solidFill>
              </a:rPr>
              <a:t>and required </a:t>
            </a:r>
            <a:r>
              <a:rPr lang="en-US" dirty="0">
                <a:solidFill>
                  <a:schemeClr val="tx1"/>
                </a:solidFill>
              </a:rPr>
              <a:t>areas of improvement. The supervisor s narrative assessment aids helps </a:t>
            </a:r>
            <a:r>
              <a:rPr lang="en-US" dirty="0" smtClean="0">
                <a:solidFill>
                  <a:schemeClr val="tx1"/>
                </a:solidFill>
              </a:rPr>
              <a:t>the employee </a:t>
            </a:r>
            <a:r>
              <a:rPr lang="en-US" dirty="0">
                <a:solidFill>
                  <a:schemeClr val="tx1"/>
                </a:solidFill>
              </a:rPr>
              <a:t>understand where his or her performance was good or bad, and how </a:t>
            </a:r>
            <a:r>
              <a:rPr lang="en-US" dirty="0" smtClean="0">
                <a:solidFill>
                  <a:schemeClr val="tx1"/>
                </a:solidFill>
              </a:rPr>
              <a:t>to improve </a:t>
            </a:r>
            <a:r>
              <a:rPr lang="en-US" dirty="0">
                <a:solidFill>
                  <a:schemeClr val="tx1"/>
                </a:solidFill>
              </a:rPr>
              <a:t>that performance.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771650"/>
            <a:ext cx="70770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51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6675"/>
            <a:ext cx="701992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7. Behaviorally </a:t>
            </a:r>
            <a:r>
              <a:rPr lang="en-US" b="1" dirty="0">
                <a:solidFill>
                  <a:schemeClr val="tx1"/>
                </a:solidFill>
              </a:rPr>
              <a:t>Anchored Rating Scales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behaviorally anchored rating scale (BARS) </a:t>
            </a:r>
            <a:r>
              <a:rPr lang="en-US" dirty="0">
                <a:solidFill>
                  <a:schemeClr val="tx1"/>
                </a:solidFill>
              </a:rPr>
              <a:t>is an appraisal tool that anchors a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numerical rating scale with specific illustrative examples of good or poor performance.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Its proponents say it provides better, more equitable appraisals than do the other tools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we </a:t>
            </a:r>
            <a:r>
              <a:rPr lang="en-US" dirty="0" smtClean="0">
                <a:solidFill>
                  <a:schemeClr val="tx1"/>
                </a:solidFill>
              </a:rPr>
              <a:t>discussed.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Developing a BARS typically requires five steps: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1. Write critical incidents. </a:t>
            </a:r>
            <a:r>
              <a:rPr lang="en-US" dirty="0">
                <a:solidFill>
                  <a:schemeClr val="tx1"/>
                </a:solidFill>
              </a:rPr>
              <a:t>Ask the job s jobholders and/or supervisors to write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specific illustrations (critical incidents) of effective and ineffective performance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on the job.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Develop performance dimensions. </a:t>
            </a:r>
            <a:r>
              <a:rPr lang="en-US" dirty="0">
                <a:solidFill>
                  <a:schemeClr val="tx1"/>
                </a:solidFill>
              </a:rPr>
              <a:t>Have these people group the incidents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into 5 or 10 performance dimensions, such as salesmanship skills.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Reallocate incidents. </a:t>
            </a:r>
            <a:r>
              <a:rPr lang="en-US" dirty="0">
                <a:solidFill>
                  <a:schemeClr val="tx1"/>
                </a:solidFill>
              </a:rPr>
              <a:t>To verify these groupings, have another team of people who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also know the job reallocate the original critical incidents. They must reassign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each incident to the cluster they think it fits best. Retain a critical incident if most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of this second team assigns it to the same cluster as did the first group.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4. Scale the incidents. </a:t>
            </a:r>
            <a:r>
              <a:rPr lang="en-US" dirty="0">
                <a:solidFill>
                  <a:schemeClr val="tx1"/>
                </a:solidFill>
              </a:rPr>
              <a:t>This second group then rates the behavior described by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 incident as to how effectively or ineffectively it represents performance on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dimension (7- to 9-point scales are typical).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5. Develop a final instrument. </a:t>
            </a:r>
            <a:r>
              <a:rPr lang="en-US" dirty="0">
                <a:solidFill>
                  <a:schemeClr val="tx1"/>
                </a:solidFill>
              </a:rPr>
              <a:t>Choose about six or seven of the incidents as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dimension s behavioral </a:t>
            </a:r>
            <a:r>
              <a:rPr lang="en-US" dirty="0" err="1" smtClean="0">
                <a:solidFill>
                  <a:schemeClr val="tx1"/>
                </a:solidFill>
              </a:rPr>
              <a:t>anchors.We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ll</a:t>
            </a:r>
            <a:r>
              <a:rPr lang="en-US" dirty="0">
                <a:solidFill>
                  <a:schemeClr val="tx1"/>
                </a:solidFill>
              </a:rPr>
              <a:t> look at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3350"/>
            <a:ext cx="71437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52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RESEARCH INSIGHT </a:t>
            </a:r>
            <a:r>
              <a:rPr lang="en-US" dirty="0">
                <a:solidFill>
                  <a:schemeClr val="tx1"/>
                </a:solidFill>
              </a:rPr>
              <a:t>Three researchers developed a BARS for grocery checkout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clerks.They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collected many critical incidents, and then grouped or clustered these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into eight performance dimensions: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Knowledge and Judgment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Conscientiousness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Skill in Human Relations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Skill in Operation of </a:t>
            </a:r>
            <a:r>
              <a:rPr lang="en-US" dirty="0" smtClean="0">
                <a:solidFill>
                  <a:schemeClr val="tx1"/>
                </a:solidFill>
              </a:rPr>
              <a:t>Register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Skill </a:t>
            </a:r>
            <a:r>
              <a:rPr lang="en-US" dirty="0">
                <a:solidFill>
                  <a:schemeClr val="tx1"/>
                </a:solidFill>
              </a:rPr>
              <a:t>in Bagging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Organizational Ability of </a:t>
            </a:r>
            <a:r>
              <a:rPr lang="en-US" dirty="0" err="1">
                <a:solidFill>
                  <a:schemeClr val="tx1"/>
                </a:solidFill>
              </a:rPr>
              <a:t>Checkstand</a:t>
            </a:r>
            <a:r>
              <a:rPr lang="en-US" dirty="0">
                <a:solidFill>
                  <a:schemeClr val="tx1"/>
                </a:solidFill>
              </a:rPr>
              <a:t> Work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Skill in Monetary Transactions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Observational Ability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They then developed behaviorally anchored rating scales for each of </a:t>
            </a:r>
            <a:r>
              <a:rPr lang="en-US" dirty="0" smtClean="0">
                <a:solidFill>
                  <a:schemeClr val="tx1"/>
                </a:solidFill>
              </a:rPr>
              <a:t>these dimensions</a:t>
            </a:r>
            <a:r>
              <a:rPr lang="en-US" dirty="0">
                <a:solidFill>
                  <a:schemeClr val="tx1"/>
                </a:solidFill>
              </a:rPr>
              <a:t>. Each BARS contained a scale (ranging from 1 to 9) for </a:t>
            </a:r>
            <a:r>
              <a:rPr lang="en-US" dirty="0" smtClean="0">
                <a:solidFill>
                  <a:schemeClr val="tx1"/>
                </a:solidFill>
              </a:rPr>
              <a:t>rating performance </a:t>
            </a:r>
            <a:r>
              <a:rPr lang="en-US" dirty="0">
                <a:solidFill>
                  <a:schemeClr val="tx1"/>
                </a:solidFill>
              </a:rPr>
              <a:t>from extremely poor to extremely good. Then a specific </a:t>
            </a:r>
            <a:r>
              <a:rPr lang="en-US" dirty="0" smtClean="0">
                <a:solidFill>
                  <a:schemeClr val="tx1"/>
                </a:solidFill>
              </a:rPr>
              <a:t>critical incident </a:t>
            </a:r>
            <a:r>
              <a:rPr lang="en-US" dirty="0">
                <a:solidFill>
                  <a:schemeClr val="tx1"/>
                </a:solidFill>
              </a:rPr>
              <a:t>(such as by knowing the price of items, this checker would be </a:t>
            </a:r>
            <a:r>
              <a:rPr lang="en-US" dirty="0" smtClean="0">
                <a:solidFill>
                  <a:schemeClr val="tx1"/>
                </a:solidFill>
              </a:rPr>
              <a:t>expected to </a:t>
            </a:r>
            <a:r>
              <a:rPr lang="en-US" dirty="0">
                <a:solidFill>
                  <a:schemeClr val="tx1"/>
                </a:solidFill>
              </a:rPr>
              <a:t>look for mismarked and unmarked items ) helped anchor or specify what </a:t>
            </a:r>
            <a:r>
              <a:rPr lang="en-US" dirty="0" smtClean="0">
                <a:solidFill>
                  <a:schemeClr val="tx1"/>
                </a:solidFill>
              </a:rPr>
              <a:t>was meant </a:t>
            </a:r>
            <a:r>
              <a:rPr lang="en-US" dirty="0">
                <a:solidFill>
                  <a:schemeClr val="tx1"/>
                </a:solidFill>
              </a:rPr>
              <a:t>by extremely good (9) performance. Similarly, they used several </a:t>
            </a:r>
            <a:r>
              <a:rPr lang="en-US" dirty="0" smtClean="0">
                <a:solidFill>
                  <a:schemeClr val="tx1"/>
                </a:solidFill>
              </a:rPr>
              <a:t>other critical </a:t>
            </a:r>
            <a:r>
              <a:rPr lang="en-US" dirty="0">
                <a:solidFill>
                  <a:schemeClr val="tx1"/>
                </a:solidFill>
              </a:rPr>
              <a:t>incident anchors along the performance scale from (8) down to (1</a:t>
            </a:r>
            <a:r>
              <a:rPr lang="en-US" dirty="0" smtClean="0">
                <a:solidFill>
                  <a:schemeClr val="tx1"/>
                </a:solidFill>
              </a:rPr>
              <a:t>). To </a:t>
            </a:r>
            <a:r>
              <a:rPr lang="en-US" dirty="0">
                <a:solidFill>
                  <a:schemeClr val="tx1"/>
                </a:solidFill>
              </a:rPr>
              <a:t>illustrate, Figure 9-9 </a:t>
            </a:r>
            <a:r>
              <a:rPr lang="en-US" dirty="0" smtClean="0">
                <a:solidFill>
                  <a:schemeClr val="tx1"/>
                </a:solidFill>
              </a:rPr>
              <a:t>(previous slide)shows </a:t>
            </a:r>
            <a:r>
              <a:rPr lang="en-US" dirty="0">
                <a:solidFill>
                  <a:schemeClr val="tx1"/>
                </a:solidFill>
              </a:rPr>
              <a:t>a BARS for one performance dimension for a </a:t>
            </a:r>
            <a:r>
              <a:rPr lang="en-US" dirty="0" smtClean="0">
                <a:solidFill>
                  <a:schemeClr val="tx1"/>
                </a:solidFill>
              </a:rPr>
              <a:t>car sales </a:t>
            </a:r>
            <a:r>
              <a:rPr lang="en-US" dirty="0">
                <a:solidFill>
                  <a:schemeClr val="tx1"/>
                </a:solidFill>
              </a:rPr>
              <a:t>person the dimension automobile salesmanship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ADVANTAGES It takes more time to develop a BARS, but the tool has advantages.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1. A more accurate gauge. </a:t>
            </a:r>
            <a:r>
              <a:rPr lang="en-US" dirty="0">
                <a:solidFill>
                  <a:schemeClr val="tx1"/>
                </a:solidFill>
              </a:rPr>
              <a:t>People who know the job and its requirements better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than anyone develop the BARS. This should produce a good gauge of job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performance.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Clearer standards. </a:t>
            </a:r>
            <a:r>
              <a:rPr lang="en-US" dirty="0">
                <a:solidFill>
                  <a:schemeClr val="tx1"/>
                </a:solidFill>
              </a:rPr>
              <a:t>The critical incidents along the scale illustrate what to look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for in terms of superior performance, average performance, and so forth.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Feedback. </a:t>
            </a:r>
            <a:r>
              <a:rPr lang="en-US" dirty="0">
                <a:solidFill>
                  <a:schemeClr val="tx1"/>
                </a:solidFill>
              </a:rPr>
              <a:t>The critical incidents make it easier to explain the ratings to </a:t>
            </a:r>
            <a:r>
              <a:rPr lang="en-US" dirty="0" err="1">
                <a:solidFill>
                  <a:schemeClr val="tx1"/>
                </a:solidFill>
              </a:rPr>
              <a:t>appraisees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4. Independent dimensions. </a:t>
            </a:r>
            <a:r>
              <a:rPr lang="en-US" dirty="0">
                <a:solidFill>
                  <a:schemeClr val="tx1"/>
                </a:solidFill>
              </a:rPr>
              <a:t>Clustering the critical incidents into five or six performance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dimensions (such as salesmanship skills ) helps to make the performance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dimensions more independent of one another. For example, a rater should be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less likely to rate an employee high on all dimensions simply because he or she was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rated high in salesmanship skills.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5. Consistency</a:t>
            </a:r>
            <a:r>
              <a:rPr lang="en-US" dirty="0">
                <a:solidFill>
                  <a:schemeClr val="tx1"/>
                </a:solidFill>
              </a:rPr>
              <a:t>.42 BARS evaluations seem to be relatively reliable, in that different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raters appraisals of the same person tend to be similar.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8. Mixed </a:t>
            </a:r>
            <a:r>
              <a:rPr lang="en-US" b="1" dirty="0">
                <a:solidFill>
                  <a:schemeClr val="tx1"/>
                </a:solidFill>
              </a:rPr>
              <a:t>Standard Scales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Mixed standard scales are somewhat similar to behaviorally anchored scales. </a:t>
            </a:r>
            <a:r>
              <a:rPr lang="en-US" dirty="0" smtClean="0">
                <a:solidFill>
                  <a:schemeClr val="tx1"/>
                </a:solidFill>
              </a:rPr>
              <a:t>However, mixed </a:t>
            </a:r>
            <a:r>
              <a:rPr lang="en-US" dirty="0">
                <a:solidFill>
                  <a:schemeClr val="tx1"/>
                </a:solidFill>
              </a:rPr>
              <a:t>scales generally list just a few (usually 3) behavioral examples (or standards </a:t>
            </a:r>
            <a:r>
              <a:rPr lang="en-US" dirty="0" smtClean="0">
                <a:solidFill>
                  <a:schemeClr val="tx1"/>
                </a:solidFill>
              </a:rPr>
              <a:t>) for </a:t>
            </a:r>
            <a:r>
              <a:rPr lang="en-US" dirty="0">
                <a:solidFill>
                  <a:schemeClr val="tx1"/>
                </a:solidFill>
              </a:rPr>
              <a:t>each of, say, 3 performance dimensions. The employer then mixes the </a:t>
            </a:r>
            <a:r>
              <a:rPr lang="en-US" dirty="0" smtClean="0">
                <a:solidFill>
                  <a:schemeClr val="tx1"/>
                </a:solidFill>
              </a:rPr>
              <a:t>resulting behavioral </a:t>
            </a:r>
            <a:r>
              <a:rPr lang="en-US" dirty="0">
                <a:solidFill>
                  <a:schemeClr val="tx1"/>
                </a:solidFill>
              </a:rPr>
              <a:t>examples statements when listing them. The aim is to reduce rating </a:t>
            </a:r>
            <a:r>
              <a:rPr lang="en-US" dirty="0" smtClean="0">
                <a:solidFill>
                  <a:schemeClr val="tx1"/>
                </a:solidFill>
              </a:rPr>
              <a:t>errors by </a:t>
            </a:r>
            <a:r>
              <a:rPr lang="en-US" dirty="0">
                <a:solidFill>
                  <a:schemeClr val="tx1"/>
                </a:solidFill>
              </a:rPr>
              <a:t>making it less obvious to the person doing the appraising (1) what </a:t>
            </a:r>
            <a:r>
              <a:rPr lang="en-US" dirty="0" smtClean="0">
                <a:solidFill>
                  <a:schemeClr val="tx1"/>
                </a:solidFill>
              </a:rPr>
              <a:t>performance dimensions </a:t>
            </a:r>
            <a:r>
              <a:rPr lang="en-US" dirty="0">
                <a:solidFill>
                  <a:schemeClr val="tx1"/>
                </a:solidFill>
              </a:rPr>
              <a:t>he or she is rating; and (2) whether the behavioral example </a:t>
            </a:r>
            <a:r>
              <a:rPr lang="en-US" dirty="0" smtClean="0">
                <a:solidFill>
                  <a:schemeClr val="tx1"/>
                </a:solidFill>
              </a:rPr>
              <a:t>statements represent </a:t>
            </a:r>
            <a:r>
              <a:rPr lang="en-US" dirty="0">
                <a:solidFill>
                  <a:schemeClr val="tx1"/>
                </a:solidFill>
              </a:rPr>
              <a:t>high, medium, or low performance. The supervisor rates the </a:t>
            </a:r>
            <a:r>
              <a:rPr lang="en-US" dirty="0" smtClean="0">
                <a:solidFill>
                  <a:schemeClr val="tx1"/>
                </a:solidFill>
              </a:rPr>
              <a:t>employee by </a:t>
            </a:r>
            <a:r>
              <a:rPr lang="en-US" dirty="0">
                <a:solidFill>
                  <a:schemeClr val="tx1"/>
                </a:solidFill>
              </a:rPr>
              <a:t>indicating whether the latter s performance is better than, the same, or worse </a:t>
            </a:r>
            <a:r>
              <a:rPr lang="en-US" dirty="0" smtClean="0">
                <a:solidFill>
                  <a:schemeClr val="tx1"/>
                </a:solidFill>
              </a:rPr>
              <a:t>than the </a:t>
            </a:r>
            <a:r>
              <a:rPr lang="en-US" dirty="0">
                <a:solidFill>
                  <a:schemeClr val="tx1"/>
                </a:solidFill>
              </a:rPr>
              <a:t>statement.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Suppose you want to appraise employees on the dimensions Quality of </a:t>
            </a:r>
            <a:r>
              <a:rPr lang="en-US" dirty="0" smtClean="0">
                <a:solidFill>
                  <a:schemeClr val="tx1"/>
                </a:solidFill>
              </a:rPr>
              <a:t>Work, Conscientiousness</a:t>
            </a:r>
            <a:r>
              <a:rPr lang="en-US" dirty="0">
                <a:solidFill>
                  <a:schemeClr val="tx1"/>
                </a:solidFill>
              </a:rPr>
              <a:t>, and Gets Along with </a:t>
            </a:r>
            <a:r>
              <a:rPr lang="en-US" dirty="0" err="1">
                <a:solidFill>
                  <a:schemeClr val="tx1"/>
                </a:solidFill>
              </a:rPr>
              <a:t>Others.You</a:t>
            </a:r>
            <a:r>
              <a:rPr lang="en-US" dirty="0">
                <a:solidFill>
                  <a:schemeClr val="tx1"/>
                </a:solidFill>
              </a:rPr>
              <a:t> write three </a:t>
            </a:r>
            <a:r>
              <a:rPr lang="en-US" dirty="0" err="1">
                <a:solidFill>
                  <a:schemeClr val="tx1"/>
                </a:solidFill>
              </a:rPr>
              <a:t>high,medium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low behavioral </a:t>
            </a:r>
            <a:r>
              <a:rPr lang="en-US" dirty="0">
                <a:solidFill>
                  <a:schemeClr val="tx1"/>
                </a:solidFill>
              </a:rPr>
              <a:t>examples for each of these three dimensions, as </a:t>
            </a:r>
            <a:r>
              <a:rPr lang="en-US" dirty="0" smtClean="0">
                <a:solidFill>
                  <a:schemeClr val="tx1"/>
                </a:solidFill>
              </a:rPr>
              <a:t>follows.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For </a:t>
            </a:r>
            <a:r>
              <a:rPr lang="en-US" b="1" i="1" dirty="0">
                <a:solidFill>
                  <a:schemeClr val="tx1"/>
                </a:solidFill>
              </a:rPr>
              <a:t>Quality </a:t>
            </a:r>
            <a:r>
              <a:rPr lang="en-US" b="1" i="1" dirty="0" err="1">
                <a:solidFill>
                  <a:schemeClr val="tx1"/>
                </a:solidFill>
              </a:rPr>
              <a:t>ofWork</a:t>
            </a:r>
            <a:r>
              <a:rPr lang="en-US" b="1" i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Employee s work is striking in its accuracy, there is never any evidence of </a:t>
            </a:r>
            <a:r>
              <a:rPr lang="en-US" dirty="0" smtClean="0">
                <a:solidFill>
                  <a:schemeClr val="tx1"/>
                </a:solidFill>
              </a:rPr>
              <a:t>carelessness in </a:t>
            </a:r>
            <a:r>
              <a:rPr lang="en-US" dirty="0" err="1" smtClean="0">
                <a:solidFill>
                  <a:schemeClr val="tx1"/>
                </a:solidFill>
              </a:rPr>
              <a:t>it.The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accuracy of employee s work is satisfactory; it is not often that you find </a:t>
            </a:r>
            <a:r>
              <a:rPr lang="en-US" dirty="0" smtClean="0">
                <a:solidFill>
                  <a:schemeClr val="tx1"/>
                </a:solidFill>
              </a:rPr>
              <a:t>clear evidence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carelessness. Frequent </a:t>
            </a:r>
            <a:r>
              <a:rPr lang="en-US" dirty="0">
                <a:solidFill>
                  <a:schemeClr val="tx1"/>
                </a:solidFill>
              </a:rPr>
              <a:t>careless errors in this employee s </a:t>
            </a:r>
            <a:r>
              <a:rPr lang="en-US" dirty="0" smtClean="0">
                <a:solidFill>
                  <a:schemeClr val="tx1"/>
                </a:solidFill>
              </a:rPr>
              <a:t>work.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For </a:t>
            </a:r>
            <a:r>
              <a:rPr lang="en-US" b="1" i="1" dirty="0" smtClean="0">
                <a:solidFill>
                  <a:schemeClr val="tx1"/>
                </a:solidFill>
              </a:rPr>
              <a:t>Conscientiousness</a:t>
            </a:r>
            <a:r>
              <a:rPr lang="en-US" i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quick and efficient, able to keep work on schedule. Really gets going on </a:t>
            </a:r>
            <a:r>
              <a:rPr lang="en-US" dirty="0" smtClean="0">
                <a:solidFill>
                  <a:schemeClr val="tx1"/>
                </a:solidFill>
              </a:rPr>
              <a:t>a new task. Is </a:t>
            </a:r>
            <a:r>
              <a:rPr lang="en-US" dirty="0">
                <a:solidFill>
                  <a:schemeClr val="tx1"/>
                </a:solidFill>
              </a:rPr>
              <a:t>efficient enough, usually getting through assignments and work in </a:t>
            </a:r>
            <a:r>
              <a:rPr lang="en-US" dirty="0" smtClean="0">
                <a:solidFill>
                  <a:schemeClr val="tx1"/>
                </a:solidFill>
              </a:rPr>
              <a:t>reasonable time.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There is some lack of efficiency on employee s part. Employee may take </a:t>
            </a:r>
            <a:r>
              <a:rPr lang="en-US" sz="2000" dirty="0" smtClean="0">
                <a:solidFill>
                  <a:schemeClr val="tx1"/>
                </a:solidFill>
              </a:rPr>
              <a:t>too much </a:t>
            </a:r>
            <a:r>
              <a:rPr lang="en-US" sz="2000" dirty="0">
                <a:solidFill>
                  <a:schemeClr val="tx1"/>
                </a:solidFill>
              </a:rPr>
              <a:t>time to complete assignments, and sometimes does not really finish them.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For </a:t>
            </a:r>
            <a:r>
              <a:rPr lang="en-US" sz="2000" b="1" i="1" dirty="0">
                <a:solidFill>
                  <a:schemeClr val="tx1"/>
                </a:solidFill>
              </a:rPr>
              <a:t>Gets Along with Others: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Is on good terms with </a:t>
            </a:r>
            <a:r>
              <a:rPr lang="en-US" sz="2000" dirty="0" err="1">
                <a:solidFill>
                  <a:schemeClr val="tx1"/>
                </a:solidFill>
              </a:rPr>
              <a:t>everyone.Can</a:t>
            </a:r>
            <a:r>
              <a:rPr lang="en-US" sz="2000" dirty="0">
                <a:solidFill>
                  <a:schemeClr val="tx1"/>
                </a:solidFill>
              </a:rPr>
              <a:t> get along with people even when they </a:t>
            </a:r>
            <a:r>
              <a:rPr lang="en-US" sz="2000" dirty="0" smtClean="0">
                <a:solidFill>
                  <a:schemeClr val="tx1"/>
                </a:solidFill>
              </a:rPr>
              <a:t>disagree. Only </a:t>
            </a:r>
            <a:r>
              <a:rPr lang="en-US" sz="2000" dirty="0">
                <a:solidFill>
                  <a:schemeClr val="tx1"/>
                </a:solidFill>
              </a:rPr>
              <a:t>very occasionally has conflicts with others on the job, and these are </a:t>
            </a:r>
            <a:r>
              <a:rPr lang="en-US" sz="2000" dirty="0" smtClean="0">
                <a:solidFill>
                  <a:schemeClr val="tx1"/>
                </a:solidFill>
              </a:rPr>
              <a:t>likely to </a:t>
            </a:r>
            <a:r>
              <a:rPr lang="en-US" sz="2000" dirty="0">
                <a:solidFill>
                  <a:schemeClr val="tx1"/>
                </a:solidFill>
              </a:rPr>
              <a:t>be </a:t>
            </a:r>
            <a:r>
              <a:rPr lang="en-US" sz="2000" dirty="0" smtClean="0">
                <a:solidFill>
                  <a:schemeClr val="tx1"/>
                </a:solidFill>
              </a:rPr>
              <a:t>minor. Has </a:t>
            </a:r>
            <a:r>
              <a:rPr lang="en-US" sz="2000" dirty="0">
                <a:solidFill>
                  <a:schemeClr val="tx1"/>
                </a:solidFill>
              </a:rPr>
              <a:t>a tendency to get into unnecessary conflicts with </a:t>
            </a:r>
            <a:r>
              <a:rPr lang="en-US" sz="2000" dirty="0" smtClean="0">
                <a:solidFill>
                  <a:schemeClr val="tx1"/>
                </a:solidFill>
              </a:rPr>
              <a:t>people. Next</a:t>
            </a:r>
            <a:r>
              <a:rPr lang="en-US" sz="2000" dirty="0">
                <a:solidFill>
                  <a:schemeClr val="tx1"/>
                </a:solidFill>
              </a:rPr>
              <a:t>, take the resulting nine high, medium, low statements, and list them </a:t>
            </a:r>
            <a:r>
              <a:rPr lang="en-US" sz="2000" dirty="0" smtClean="0">
                <a:solidFill>
                  <a:schemeClr val="tx1"/>
                </a:solidFill>
              </a:rPr>
              <a:t>randomly, in </a:t>
            </a:r>
            <a:r>
              <a:rPr lang="en-US" sz="2000" dirty="0">
                <a:solidFill>
                  <a:schemeClr val="tx1"/>
                </a:solidFill>
              </a:rPr>
              <a:t>a mixed fashion, for instance with the low statement from Conscientiousness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followed by the high Quality statement, and so on. Then the supervisor </a:t>
            </a:r>
            <a:r>
              <a:rPr lang="en-US" sz="2000" dirty="0" smtClean="0">
                <a:solidFill>
                  <a:schemeClr val="tx1"/>
                </a:solidFill>
              </a:rPr>
              <a:t>would appraise </a:t>
            </a:r>
            <a:r>
              <a:rPr lang="en-US" sz="2000" dirty="0">
                <a:solidFill>
                  <a:schemeClr val="tx1"/>
                </a:solidFill>
              </a:rPr>
              <a:t>each employee by rating him or her better, the same or worse </a:t>
            </a:r>
            <a:r>
              <a:rPr lang="en-US" sz="2000" dirty="0" smtClean="0">
                <a:solidFill>
                  <a:schemeClr val="tx1"/>
                </a:solidFill>
              </a:rPr>
              <a:t>than </a:t>
            </a:r>
            <a:r>
              <a:rPr lang="en-US" sz="2000" i="1" dirty="0" smtClean="0">
                <a:solidFill>
                  <a:schemeClr val="tx1"/>
                </a:solidFill>
              </a:rPr>
              <a:t>for </a:t>
            </a:r>
            <a:r>
              <a:rPr lang="en-US" sz="2000" i="1" dirty="0">
                <a:solidFill>
                  <a:schemeClr val="tx1"/>
                </a:solidFill>
              </a:rPr>
              <a:t>each of the 9 statements</a:t>
            </a:r>
            <a:r>
              <a:rPr lang="en-US" sz="2000" dirty="0">
                <a:solidFill>
                  <a:schemeClr val="tx1"/>
                </a:solidFill>
              </a:rPr>
              <a:t>. However, it is not clear that mixed standard appraisals are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superior to others, such as graphic rating scales.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1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Performance Appraisal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Performance appraisal </a:t>
            </a:r>
            <a:r>
              <a:rPr lang="en-US" dirty="0">
                <a:solidFill>
                  <a:schemeClr val="tx1"/>
                </a:solidFill>
              </a:rPr>
              <a:t>means evaluating an employee s current and/or past </a:t>
            </a:r>
            <a:r>
              <a:rPr lang="en-US" dirty="0" smtClean="0">
                <a:solidFill>
                  <a:schemeClr val="tx1"/>
                </a:solidFill>
              </a:rPr>
              <a:t>performance relative </a:t>
            </a:r>
            <a:r>
              <a:rPr lang="en-US" dirty="0">
                <a:solidFill>
                  <a:schemeClr val="tx1"/>
                </a:solidFill>
              </a:rPr>
              <a:t>to his or her performance standards.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may equate appraisal </a:t>
            </a:r>
            <a:r>
              <a:rPr lang="en-US" dirty="0" smtClean="0">
                <a:solidFill>
                  <a:schemeClr val="tx1"/>
                </a:solidFill>
              </a:rPr>
              <a:t>forms like </a:t>
            </a:r>
            <a:r>
              <a:rPr lang="en-US" b="1" dirty="0">
                <a:solidFill>
                  <a:schemeClr val="tx1"/>
                </a:solidFill>
              </a:rPr>
              <a:t>Figure </a:t>
            </a:r>
            <a:r>
              <a:rPr lang="en-US" b="1" dirty="0" smtClean="0">
                <a:solidFill>
                  <a:schemeClr val="tx1"/>
                </a:solidFill>
              </a:rPr>
              <a:t>9-1(next slide) </a:t>
            </a:r>
            <a:r>
              <a:rPr lang="en-US" dirty="0">
                <a:solidFill>
                  <a:schemeClr val="tx1"/>
                </a:solidFill>
              </a:rPr>
              <a:t>with performance appraisal, but appraisal involves more than </a:t>
            </a:r>
            <a:r>
              <a:rPr lang="en-US" dirty="0" smtClean="0">
                <a:solidFill>
                  <a:schemeClr val="tx1"/>
                </a:solidFill>
              </a:rPr>
              <a:t>form</a:t>
            </a:r>
            <a:r>
              <a:rPr lang="en-US" dirty="0">
                <a:solidFill>
                  <a:schemeClr val="tx1"/>
                </a:solidFill>
              </a:rPr>
              <a:t> Effective appraisal also requires that the supervisor set performance standards. And </a:t>
            </a:r>
            <a:r>
              <a:rPr lang="en-US" dirty="0" smtClean="0">
                <a:solidFill>
                  <a:schemeClr val="tx1"/>
                </a:solidFill>
              </a:rPr>
              <a:t>it requires </a:t>
            </a:r>
            <a:r>
              <a:rPr lang="en-US" dirty="0">
                <a:solidFill>
                  <a:schemeClr val="tx1"/>
                </a:solidFill>
              </a:rPr>
              <a:t>that the employee receives the training, feedback, and incentives required </a:t>
            </a:r>
            <a:r>
              <a:rPr lang="en-US" dirty="0" smtClean="0">
                <a:solidFill>
                  <a:schemeClr val="tx1"/>
                </a:solidFill>
              </a:rPr>
              <a:t>to eliminate </a:t>
            </a:r>
            <a:r>
              <a:rPr lang="en-US" dirty="0">
                <a:solidFill>
                  <a:schemeClr val="tx1"/>
                </a:solidFill>
              </a:rPr>
              <a:t>performance </a:t>
            </a:r>
            <a:r>
              <a:rPr lang="en-US" dirty="0" smtClean="0">
                <a:solidFill>
                  <a:schemeClr val="tx1"/>
                </a:solidFill>
              </a:rPr>
              <a:t>deficiencies.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Effective </a:t>
            </a:r>
            <a:r>
              <a:rPr lang="en-US" dirty="0">
                <a:solidFill>
                  <a:schemeClr val="tx1"/>
                </a:solidFill>
              </a:rPr>
              <a:t>appraisals begin before the actual </a:t>
            </a:r>
            <a:r>
              <a:rPr lang="en-US" dirty="0" smtClean="0">
                <a:solidFill>
                  <a:schemeClr val="tx1"/>
                </a:solidFill>
              </a:rPr>
              <a:t>appraisal, with </a:t>
            </a:r>
            <a:r>
              <a:rPr lang="en-US" dirty="0">
                <a:solidFill>
                  <a:schemeClr val="tx1"/>
                </a:solidFill>
              </a:rPr>
              <a:t>the manager defining </a:t>
            </a:r>
            <a:r>
              <a:rPr lang="en-US" dirty="0" smtClean="0">
                <a:solidFill>
                  <a:schemeClr val="tx1"/>
                </a:solidFill>
              </a:rPr>
              <a:t>the employee </a:t>
            </a:r>
            <a:r>
              <a:rPr lang="en-US" dirty="0">
                <a:solidFill>
                  <a:schemeClr val="tx1"/>
                </a:solidFill>
              </a:rPr>
              <a:t>s job and performance criteria.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Defining </a:t>
            </a:r>
            <a:r>
              <a:rPr lang="en-US" i="1" dirty="0">
                <a:solidFill>
                  <a:schemeClr val="tx1"/>
                </a:solidFill>
              </a:rPr>
              <a:t>the job </a:t>
            </a:r>
            <a:r>
              <a:rPr lang="en-US" dirty="0">
                <a:solidFill>
                  <a:schemeClr val="tx1"/>
                </a:solidFill>
              </a:rPr>
              <a:t>means making sure that </a:t>
            </a:r>
            <a:r>
              <a:rPr lang="en-US" dirty="0" smtClean="0">
                <a:solidFill>
                  <a:schemeClr val="tx1"/>
                </a:solidFill>
              </a:rPr>
              <a:t>you and </a:t>
            </a:r>
            <a:r>
              <a:rPr lang="en-US" dirty="0">
                <a:solidFill>
                  <a:schemeClr val="tx1"/>
                </a:solidFill>
              </a:rPr>
              <a:t>your subordinate agree on his or her duties and job standards and on the </a:t>
            </a:r>
            <a:r>
              <a:rPr lang="en-US" dirty="0" smtClean="0">
                <a:solidFill>
                  <a:schemeClr val="tx1"/>
                </a:solidFill>
              </a:rPr>
              <a:t>appraisal method </a:t>
            </a:r>
            <a:r>
              <a:rPr lang="en-US" dirty="0">
                <a:solidFill>
                  <a:schemeClr val="tx1"/>
                </a:solidFill>
              </a:rPr>
              <a:t>you will use. Stripped to its essentials, performance appraisal always </a:t>
            </a:r>
            <a:r>
              <a:rPr lang="en-US" dirty="0" smtClean="0">
                <a:solidFill>
                  <a:schemeClr val="tx1"/>
                </a:solidFill>
              </a:rPr>
              <a:t>involves the </a:t>
            </a:r>
            <a:r>
              <a:rPr lang="en-US" dirty="0">
                <a:solidFill>
                  <a:schemeClr val="tx1"/>
                </a:solidFill>
              </a:rPr>
              <a:t>3-step </a:t>
            </a:r>
            <a:r>
              <a:rPr lang="en-US" b="1" dirty="0">
                <a:solidFill>
                  <a:schemeClr val="tx1"/>
                </a:solidFill>
              </a:rPr>
              <a:t>performance appraisal process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etting </a:t>
            </a:r>
            <a:r>
              <a:rPr lang="en-US" dirty="0">
                <a:solidFill>
                  <a:schemeClr val="tx1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standards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Assessing the employee </a:t>
            </a:r>
            <a:r>
              <a:rPr lang="en-US" dirty="0">
                <a:solidFill>
                  <a:schemeClr val="tx1"/>
                </a:solidFill>
              </a:rPr>
              <a:t>s actual performance relative to those standards (this usually involves </a:t>
            </a:r>
            <a:r>
              <a:rPr lang="en-US" dirty="0" smtClean="0">
                <a:solidFill>
                  <a:schemeClr val="tx1"/>
                </a:solidFill>
              </a:rPr>
              <a:t>some rating form)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smtClean="0">
                <a:solidFill>
                  <a:schemeClr val="tx1"/>
                </a:solidFill>
              </a:rPr>
              <a:t>roviding </a:t>
            </a:r>
            <a:r>
              <a:rPr lang="en-US" dirty="0">
                <a:solidFill>
                  <a:schemeClr val="tx1"/>
                </a:solidFill>
              </a:rPr>
              <a:t>feedback to the employee with the aim of helping </a:t>
            </a:r>
            <a:r>
              <a:rPr lang="en-US" dirty="0" smtClean="0">
                <a:solidFill>
                  <a:schemeClr val="tx1"/>
                </a:solidFill>
              </a:rPr>
              <a:t>him or </a:t>
            </a:r>
            <a:r>
              <a:rPr lang="en-US" dirty="0">
                <a:solidFill>
                  <a:schemeClr val="tx1"/>
                </a:solidFill>
              </a:rPr>
              <a:t>her to eliminate performance deficiencies or to continue to perform above par. 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9. Management </a:t>
            </a:r>
            <a:r>
              <a:rPr lang="en-US" b="1" dirty="0">
                <a:solidFill>
                  <a:schemeClr val="tx1"/>
                </a:solidFill>
              </a:rPr>
              <a:t>by Objectives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employers use management by objectives (MBO) as the primary appraisal </a:t>
            </a:r>
            <a:r>
              <a:rPr lang="en-US" dirty="0" smtClean="0">
                <a:solidFill>
                  <a:schemeClr val="tx1"/>
                </a:solidFill>
              </a:rPr>
              <a:t>method. Others </a:t>
            </a:r>
            <a:r>
              <a:rPr lang="en-US" dirty="0">
                <a:solidFill>
                  <a:schemeClr val="tx1"/>
                </a:solidFill>
              </a:rPr>
              <a:t>use it to supplement a graphic rating or other appraisal </a:t>
            </a:r>
            <a:r>
              <a:rPr lang="en-US" dirty="0" err="1">
                <a:solidFill>
                  <a:schemeClr val="tx1"/>
                </a:solidFill>
              </a:rPr>
              <a:t>method.You</a:t>
            </a:r>
            <a:r>
              <a:rPr lang="en-US" dirty="0">
                <a:solidFill>
                  <a:schemeClr val="tx1"/>
                </a:solidFill>
              </a:rPr>
              <a:t> could </a:t>
            </a:r>
            <a:r>
              <a:rPr lang="en-US" dirty="0" smtClean="0">
                <a:solidFill>
                  <a:schemeClr val="tx1"/>
                </a:solidFill>
              </a:rPr>
              <a:t>engage in </a:t>
            </a:r>
            <a:r>
              <a:rPr lang="en-US" dirty="0">
                <a:solidFill>
                  <a:schemeClr val="tx1"/>
                </a:solidFill>
              </a:rPr>
              <a:t>an informal MBO program with subordinates by jointly setting goals and </a:t>
            </a:r>
            <a:r>
              <a:rPr lang="en-US" dirty="0" smtClean="0">
                <a:solidFill>
                  <a:schemeClr val="tx1"/>
                </a:solidFill>
              </a:rPr>
              <a:t>periodically providing </a:t>
            </a:r>
            <a:r>
              <a:rPr lang="en-US" dirty="0">
                <a:solidFill>
                  <a:schemeClr val="tx1"/>
                </a:solidFill>
              </a:rPr>
              <a:t>feedback. However, </a:t>
            </a:r>
            <a:r>
              <a:rPr lang="en-US" i="1" dirty="0">
                <a:solidFill>
                  <a:schemeClr val="tx1"/>
                </a:solidFill>
              </a:rPr>
              <a:t>MBO </a:t>
            </a:r>
            <a:r>
              <a:rPr lang="en-US" dirty="0">
                <a:solidFill>
                  <a:schemeClr val="tx1"/>
                </a:solidFill>
              </a:rPr>
              <a:t>generally refers to a comprehensive and </a:t>
            </a:r>
            <a:r>
              <a:rPr lang="en-US" dirty="0" smtClean="0">
                <a:solidFill>
                  <a:schemeClr val="tx1"/>
                </a:solidFill>
              </a:rPr>
              <a:t>formal organization-wide </a:t>
            </a:r>
            <a:r>
              <a:rPr lang="en-US" dirty="0">
                <a:solidFill>
                  <a:schemeClr val="tx1"/>
                </a:solidFill>
              </a:rPr>
              <a:t>goal setting and appraisal program. Here goals cascade down </a:t>
            </a:r>
            <a:r>
              <a:rPr lang="en-US" dirty="0" smtClean="0">
                <a:solidFill>
                  <a:schemeClr val="tx1"/>
                </a:solidFill>
              </a:rPr>
              <a:t>by level </a:t>
            </a:r>
            <a:r>
              <a:rPr lang="en-US" dirty="0">
                <a:solidFill>
                  <a:schemeClr val="tx1"/>
                </a:solidFill>
              </a:rPr>
              <a:t>and department, from company-wide strategic goals to tactical day-to-day goals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10. Computerized </a:t>
            </a:r>
            <a:r>
              <a:rPr lang="en-US" b="1" dirty="0">
                <a:solidFill>
                  <a:schemeClr val="tx1"/>
                </a:solidFill>
              </a:rPr>
              <a:t>and Web-Based Performance Appraisal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Employers increasingly use computerized or Web-based performance </a:t>
            </a:r>
            <a:r>
              <a:rPr lang="en-US" dirty="0" smtClean="0">
                <a:solidFill>
                  <a:schemeClr val="tx1"/>
                </a:solidFill>
              </a:rPr>
              <a:t>appraisal systems</a:t>
            </a:r>
            <a:r>
              <a:rPr lang="en-US" dirty="0">
                <a:solidFill>
                  <a:schemeClr val="tx1"/>
                </a:solidFill>
              </a:rPr>
              <a:t>. These enable managers to compile computerized notes on </a:t>
            </a:r>
            <a:r>
              <a:rPr lang="en-US" dirty="0" smtClean="0">
                <a:solidFill>
                  <a:schemeClr val="tx1"/>
                </a:solidFill>
              </a:rPr>
              <a:t>subordinates during </a:t>
            </a:r>
            <a:r>
              <a:rPr lang="en-US" dirty="0">
                <a:solidFill>
                  <a:schemeClr val="tx1"/>
                </a:solidFill>
              </a:rPr>
              <a:t>the year, and then to merge these with ratings for each employee on </a:t>
            </a:r>
            <a:r>
              <a:rPr lang="en-US" dirty="0" smtClean="0">
                <a:solidFill>
                  <a:schemeClr val="tx1"/>
                </a:solidFill>
              </a:rPr>
              <a:t>several performance </a:t>
            </a:r>
            <a:r>
              <a:rPr lang="en-US" dirty="0">
                <a:solidFill>
                  <a:schemeClr val="tx1"/>
                </a:solidFill>
              </a:rPr>
              <a:t>traits. The software then generates written text to support </a:t>
            </a:r>
            <a:r>
              <a:rPr lang="en-US" dirty="0" smtClean="0">
                <a:solidFill>
                  <a:schemeClr val="tx1"/>
                </a:solidFill>
              </a:rPr>
              <a:t>each appraisal</a:t>
            </a:r>
            <a:r>
              <a:rPr lang="en-US" dirty="0">
                <a:solidFill>
                  <a:schemeClr val="tx1"/>
                </a:solidFill>
              </a:rPr>
              <a:t>. Most such appraisals combine several appraisal methods, such as </a:t>
            </a:r>
            <a:r>
              <a:rPr lang="en-US" dirty="0" smtClean="0">
                <a:solidFill>
                  <a:schemeClr val="tx1"/>
                </a:solidFill>
              </a:rPr>
              <a:t>graphic ratings </a:t>
            </a:r>
            <a:r>
              <a:rPr lang="en-US" dirty="0">
                <a:solidFill>
                  <a:schemeClr val="tx1"/>
                </a:solidFill>
              </a:rPr>
              <a:t>anchored by critical incidents.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EXAMPLES </a:t>
            </a:r>
            <a:r>
              <a:rPr lang="en-US" dirty="0">
                <a:solidFill>
                  <a:schemeClr val="tx1"/>
                </a:solidFill>
              </a:rPr>
              <a:t>There are many examples from which to choose. </a:t>
            </a:r>
            <a:r>
              <a:rPr lang="en-US" i="1" dirty="0">
                <a:solidFill>
                  <a:schemeClr val="tx1"/>
                </a:solidFill>
              </a:rPr>
              <a:t>Employee </a:t>
            </a:r>
            <a:r>
              <a:rPr lang="en-US" i="1" dirty="0" smtClean="0">
                <a:solidFill>
                  <a:schemeClr val="tx1"/>
                </a:solidFill>
              </a:rPr>
              <a:t>Appraiser </a:t>
            </a:r>
            <a:r>
              <a:rPr lang="en-US" dirty="0" smtClean="0">
                <a:solidFill>
                  <a:schemeClr val="tx1"/>
                </a:solidFill>
              </a:rPr>
              <a:t>(developed </a:t>
            </a:r>
            <a:r>
              <a:rPr lang="en-US" dirty="0">
                <a:solidFill>
                  <a:schemeClr val="tx1"/>
                </a:solidFill>
              </a:rPr>
              <a:t>by the Austin-Hayne Corporation, San Mateo, California) presents </a:t>
            </a:r>
            <a:r>
              <a:rPr lang="en-US" dirty="0" smtClean="0">
                <a:solidFill>
                  <a:schemeClr val="tx1"/>
                </a:solidFill>
              </a:rPr>
              <a:t>a menu </a:t>
            </a:r>
            <a:r>
              <a:rPr lang="en-US" dirty="0">
                <a:solidFill>
                  <a:schemeClr val="tx1"/>
                </a:solidFill>
              </a:rPr>
              <a:t>of more than a dozen evaluation dimensions, including dependability, </a:t>
            </a:r>
            <a:r>
              <a:rPr lang="en-US" dirty="0" smtClean="0">
                <a:solidFill>
                  <a:schemeClr val="tx1"/>
                </a:solidFill>
              </a:rPr>
              <a:t>initiative, communication</a:t>
            </a:r>
            <a:r>
              <a:rPr lang="en-US" dirty="0">
                <a:solidFill>
                  <a:schemeClr val="tx1"/>
                </a:solidFill>
              </a:rPr>
              <a:t>, decision making, leadership, judgment, and planning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err="1" smtClean="0">
                <a:solidFill>
                  <a:schemeClr val="tx1"/>
                </a:solidFill>
              </a:rPr>
              <a:t>productivity.Within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each dimension (such as Communication ) are </a:t>
            </a:r>
            <a:r>
              <a:rPr lang="en-US" dirty="0" smtClean="0">
                <a:solidFill>
                  <a:schemeClr val="tx1"/>
                </a:solidFill>
              </a:rPr>
              <a:t>separate performance </a:t>
            </a:r>
            <a:r>
              <a:rPr lang="en-US" dirty="0">
                <a:solidFill>
                  <a:schemeClr val="tx1"/>
                </a:solidFill>
              </a:rPr>
              <a:t>factors for things like writing, verbal communication, and </a:t>
            </a:r>
            <a:r>
              <a:rPr lang="en-US" dirty="0" smtClean="0">
                <a:solidFill>
                  <a:schemeClr val="tx1"/>
                </a:solidFill>
              </a:rPr>
              <a:t>receptivity to </a:t>
            </a:r>
            <a:r>
              <a:rPr lang="en-US" dirty="0">
                <a:solidFill>
                  <a:schemeClr val="tx1"/>
                </a:solidFill>
              </a:rPr>
              <a:t>criticism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the user clicks on a performance factor, he or she is presented </a:t>
            </a:r>
            <a:r>
              <a:rPr lang="en-US" dirty="0" smtClean="0">
                <a:solidFill>
                  <a:schemeClr val="tx1"/>
                </a:solidFill>
              </a:rPr>
              <a:t>with a </a:t>
            </a:r>
            <a:r>
              <a:rPr lang="en-US" dirty="0">
                <a:solidFill>
                  <a:schemeClr val="tx1"/>
                </a:solidFill>
              </a:rPr>
              <a:t>graphic rating </a:t>
            </a:r>
            <a:r>
              <a:rPr lang="en-US" dirty="0" err="1">
                <a:solidFill>
                  <a:schemeClr val="tx1"/>
                </a:solidFill>
              </a:rPr>
              <a:t>scale.However</a:t>
            </a:r>
            <a:r>
              <a:rPr lang="en-US" dirty="0">
                <a:solidFill>
                  <a:schemeClr val="tx1"/>
                </a:solidFill>
              </a:rPr>
              <a:t>, instead of numerical ratings, </a:t>
            </a:r>
            <a:r>
              <a:rPr lang="en-US" i="1" dirty="0">
                <a:solidFill>
                  <a:schemeClr val="tx1"/>
                </a:solidFill>
              </a:rPr>
              <a:t>Employee Appraiser </a:t>
            </a:r>
            <a:r>
              <a:rPr lang="en-US" dirty="0" smtClean="0">
                <a:solidFill>
                  <a:schemeClr val="tx1"/>
                </a:solidFill>
              </a:rPr>
              <a:t>uses behaviorally </a:t>
            </a:r>
            <a:r>
              <a:rPr lang="en-US" dirty="0">
                <a:solidFill>
                  <a:schemeClr val="tx1"/>
                </a:solidFill>
              </a:rPr>
              <a:t>anchored examples. For example, for </a:t>
            </a:r>
            <a:r>
              <a:rPr lang="en-US" i="1" dirty="0">
                <a:solidFill>
                  <a:schemeClr val="tx1"/>
                </a:solidFill>
              </a:rPr>
              <a:t>verbal communication </a:t>
            </a:r>
            <a:r>
              <a:rPr lang="en-US" dirty="0">
                <a:solidFill>
                  <a:schemeClr val="tx1"/>
                </a:solidFill>
              </a:rPr>
              <a:t>there are </a:t>
            </a:r>
            <a:r>
              <a:rPr lang="en-US" dirty="0" smtClean="0">
                <a:solidFill>
                  <a:schemeClr val="tx1"/>
                </a:solidFill>
              </a:rPr>
              <a:t>six choices</a:t>
            </a:r>
            <a:r>
              <a:rPr lang="en-US" dirty="0">
                <a:solidFill>
                  <a:schemeClr val="tx1"/>
                </a:solidFill>
              </a:rPr>
              <a:t>, ranging from presents ideas clearly to lacks structure.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manager chooses </a:t>
            </a:r>
            <a:r>
              <a:rPr lang="en-US" dirty="0">
                <a:solidFill>
                  <a:schemeClr val="tx1"/>
                </a:solidFill>
              </a:rPr>
              <a:t>the phrase that most accurately describes the worker. Then </a:t>
            </a:r>
            <a:r>
              <a:rPr lang="en-US" dirty="0" smtClean="0">
                <a:solidFill>
                  <a:schemeClr val="tx1"/>
                </a:solidFill>
              </a:rPr>
              <a:t>Employee Appraiser </a:t>
            </a:r>
            <a:r>
              <a:rPr lang="en-US" dirty="0">
                <a:solidFill>
                  <a:schemeClr val="tx1"/>
                </a:solidFill>
              </a:rPr>
              <a:t>generates an appraisal with sample </a:t>
            </a:r>
            <a:r>
              <a:rPr lang="en-US" dirty="0" smtClean="0">
                <a:solidFill>
                  <a:schemeClr val="tx1"/>
                </a:solidFill>
              </a:rPr>
              <a:t>text.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eAppraisal</a:t>
            </a:r>
            <a:r>
              <a:rPr lang="en-US" dirty="0">
                <a:solidFill>
                  <a:schemeClr val="tx1"/>
                </a:solidFill>
              </a:rPr>
              <a:t> system from Halogen Software is another </a:t>
            </a:r>
            <a:r>
              <a:rPr lang="en-US" dirty="0" smtClean="0">
                <a:solidFill>
                  <a:schemeClr val="tx1"/>
                </a:solidFill>
              </a:rPr>
              <a:t>example. Employees using </a:t>
            </a:r>
            <a:r>
              <a:rPr lang="en-US" dirty="0">
                <a:solidFill>
                  <a:schemeClr val="tx1"/>
                </a:solidFill>
              </a:rPr>
              <a:t>it can access the system year-round, track their progress against goals in </a:t>
            </a:r>
            <a:r>
              <a:rPr lang="en-US" dirty="0" smtClean="0">
                <a:solidFill>
                  <a:schemeClr val="tx1"/>
                </a:solidFill>
              </a:rPr>
              <a:t>real time</a:t>
            </a:r>
            <a:r>
              <a:rPr lang="en-US" dirty="0">
                <a:solidFill>
                  <a:schemeClr val="tx1"/>
                </a:solidFill>
              </a:rPr>
              <a:t>, and enter </a:t>
            </a:r>
            <a:r>
              <a:rPr lang="en-US" dirty="0" smtClean="0">
                <a:solidFill>
                  <a:schemeClr val="tx1"/>
                </a:solidFill>
              </a:rPr>
              <a:t>significant accomplishments. Seagate </a:t>
            </a:r>
            <a:r>
              <a:rPr lang="en-US" dirty="0">
                <a:solidFill>
                  <a:schemeClr val="tx1"/>
                </a:solidFill>
              </a:rPr>
              <a:t>Technology uses </a:t>
            </a:r>
            <a:r>
              <a:rPr lang="en-US" dirty="0" smtClean="0">
                <a:solidFill>
                  <a:schemeClr val="tx1"/>
                </a:solidFill>
              </a:rPr>
              <a:t>Enterprise Suite </a:t>
            </a:r>
            <a:r>
              <a:rPr lang="en-US" dirty="0">
                <a:solidFill>
                  <a:schemeClr val="tx1"/>
                </a:solidFill>
              </a:rPr>
              <a:t>for managing the performance of its 39,000 </a:t>
            </a:r>
            <a:r>
              <a:rPr lang="en-US" dirty="0" smtClean="0">
                <a:solidFill>
                  <a:schemeClr val="tx1"/>
                </a:solidFill>
              </a:rPr>
              <a:t>employees.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Early </a:t>
            </a:r>
            <a:r>
              <a:rPr lang="en-US" dirty="0">
                <a:solidFill>
                  <a:schemeClr val="tx1"/>
                </a:solidFill>
              </a:rPr>
              <a:t>in Seagate s </a:t>
            </a:r>
            <a:r>
              <a:rPr lang="en-US" dirty="0" smtClean="0">
                <a:solidFill>
                  <a:schemeClr val="tx1"/>
                </a:solidFill>
              </a:rPr>
              <a:t>first fiscal </a:t>
            </a:r>
            <a:r>
              <a:rPr lang="en-US" dirty="0">
                <a:solidFill>
                  <a:schemeClr val="tx1"/>
                </a:solidFill>
              </a:rPr>
              <a:t>quarter, employees enter the system and set goals and development plans </a:t>
            </a:r>
            <a:r>
              <a:rPr lang="en-US" dirty="0" smtClean="0">
                <a:solidFill>
                  <a:schemeClr val="tx1"/>
                </a:solidFill>
              </a:rPr>
              <a:t>for themselves </a:t>
            </a:r>
            <a:r>
              <a:rPr lang="en-US" dirty="0">
                <a:solidFill>
                  <a:schemeClr val="tx1"/>
                </a:solidFill>
              </a:rPr>
              <a:t>that make sense in terms of Seagate s corporate objectives. </a:t>
            </a:r>
            <a:r>
              <a:rPr lang="en-US" dirty="0" smtClean="0">
                <a:solidFill>
                  <a:schemeClr val="tx1"/>
                </a:solidFill>
              </a:rPr>
              <a:t>Employees update </a:t>
            </a:r>
            <a:r>
              <a:rPr lang="en-US" dirty="0">
                <a:solidFill>
                  <a:schemeClr val="tx1"/>
                </a:solidFill>
              </a:rPr>
              <a:t>their plans quarterly, and then do self-evaluations at the end of the year,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follow-up reviews by their supervisors. Figure 9-10 illustrates another good </a:t>
            </a:r>
            <a:r>
              <a:rPr lang="en-US" dirty="0" err="1" smtClean="0">
                <a:solidFill>
                  <a:schemeClr val="tx1"/>
                </a:solidFill>
              </a:rPr>
              <a:t>onlineappraisal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tool, in this case from </a:t>
            </a:r>
            <a:r>
              <a:rPr lang="en-US" dirty="0" err="1" smtClean="0">
                <a:solidFill>
                  <a:schemeClr val="tx1"/>
                </a:solidFill>
              </a:rPr>
              <a:t>PerformancePro</a:t>
            </a:r>
            <a:r>
              <a:rPr lang="en-US" dirty="0" smtClean="0">
                <a:solidFill>
                  <a:schemeClr val="tx1"/>
                </a:solidFill>
              </a:rPr>
              <a:t>. Electronic </a:t>
            </a:r>
            <a:r>
              <a:rPr lang="en-US" dirty="0">
                <a:solidFill>
                  <a:schemeClr val="tx1"/>
                </a:solidFill>
              </a:rPr>
              <a:t>Performance Monitoring</a:t>
            </a:r>
          </a:p>
          <a:p>
            <a:endParaRPr lang="en-US" b="1" dirty="0" smtClean="0"/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11. Electronic </a:t>
            </a:r>
            <a:r>
              <a:rPr lang="en-US" b="1" dirty="0">
                <a:solidFill>
                  <a:schemeClr val="tx1"/>
                </a:solidFill>
              </a:rPr>
              <a:t>performance monitoring (EPM) </a:t>
            </a:r>
            <a:r>
              <a:rPr lang="en-US" dirty="0">
                <a:solidFill>
                  <a:schemeClr val="tx1"/>
                </a:solidFill>
              </a:rPr>
              <a:t>systems use computer network </a:t>
            </a:r>
            <a:r>
              <a:rPr lang="en-US" dirty="0" smtClean="0">
                <a:solidFill>
                  <a:schemeClr val="tx1"/>
                </a:solidFill>
              </a:rPr>
              <a:t>technology to </a:t>
            </a:r>
            <a:r>
              <a:rPr lang="en-US" dirty="0">
                <a:solidFill>
                  <a:schemeClr val="tx1"/>
                </a:solidFill>
              </a:rPr>
              <a:t>allow managers to monitor their employees computers. They thus </a:t>
            </a:r>
            <a:r>
              <a:rPr lang="en-US" dirty="0" smtClean="0">
                <a:solidFill>
                  <a:schemeClr val="tx1"/>
                </a:solidFill>
              </a:rPr>
              <a:t>allow managers </a:t>
            </a:r>
            <a:r>
              <a:rPr lang="en-US" dirty="0">
                <a:solidFill>
                  <a:schemeClr val="tx1"/>
                </a:solidFill>
              </a:rPr>
              <a:t>to monitor the employees rate, accuracy, and time spent working </a:t>
            </a:r>
            <a:r>
              <a:rPr lang="en-US" dirty="0" smtClean="0">
                <a:solidFill>
                  <a:schemeClr val="tx1"/>
                </a:solidFill>
              </a:rPr>
              <a:t>online.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EPM </a:t>
            </a:r>
            <a:r>
              <a:rPr lang="en-US" dirty="0">
                <a:solidFill>
                  <a:schemeClr val="tx1"/>
                </a:solidFill>
              </a:rPr>
              <a:t>can improve productivity. For example, for more routine, less complex </a:t>
            </a:r>
            <a:r>
              <a:rPr lang="en-US" dirty="0" smtClean="0">
                <a:solidFill>
                  <a:schemeClr val="tx1"/>
                </a:solidFill>
              </a:rPr>
              <a:t>jobs, highly </a:t>
            </a:r>
            <a:r>
              <a:rPr lang="en-US" dirty="0">
                <a:solidFill>
                  <a:schemeClr val="tx1"/>
                </a:solidFill>
              </a:rPr>
              <a:t>skilled and monitored subjects keyed in more data entries than did </a:t>
            </a:r>
            <a:r>
              <a:rPr lang="en-US" dirty="0" smtClean="0">
                <a:solidFill>
                  <a:schemeClr val="tx1"/>
                </a:solidFill>
              </a:rPr>
              <a:t>highly skilled </a:t>
            </a:r>
            <a:r>
              <a:rPr lang="en-US" dirty="0">
                <a:solidFill>
                  <a:schemeClr val="tx1"/>
                </a:solidFill>
              </a:rPr>
              <a:t>unmonitored </a:t>
            </a:r>
            <a:r>
              <a:rPr lang="en-US" dirty="0" err="1">
                <a:solidFill>
                  <a:schemeClr val="tx1"/>
                </a:solidFill>
              </a:rPr>
              <a:t>participants.However</a:t>
            </a:r>
            <a:r>
              <a:rPr lang="en-US" dirty="0">
                <a:solidFill>
                  <a:schemeClr val="tx1"/>
                </a:solidFill>
              </a:rPr>
              <a:t>, EPM can also backfire. In this same </a:t>
            </a:r>
            <a:r>
              <a:rPr lang="en-US" dirty="0" smtClean="0">
                <a:solidFill>
                  <a:schemeClr val="tx1"/>
                </a:solidFill>
              </a:rPr>
              <a:t>study, low-skilled </a:t>
            </a:r>
            <a:r>
              <a:rPr lang="en-US" dirty="0">
                <a:solidFill>
                  <a:schemeClr val="tx1"/>
                </a:solidFill>
              </a:rPr>
              <a:t>but highly monitored participants did more poorly than did </a:t>
            </a:r>
            <a:r>
              <a:rPr lang="en-US" dirty="0" smtClean="0">
                <a:solidFill>
                  <a:schemeClr val="tx1"/>
                </a:solidFill>
              </a:rPr>
              <a:t>low-skilled, unmonitored </a:t>
            </a:r>
            <a:r>
              <a:rPr lang="en-US" dirty="0">
                <a:solidFill>
                  <a:schemeClr val="tx1"/>
                </a:solidFill>
              </a:rPr>
              <a:t>participants. EPM also seems to raise employee stress. However, </a:t>
            </a:r>
            <a:r>
              <a:rPr lang="en-US" dirty="0" smtClean="0">
                <a:solidFill>
                  <a:schemeClr val="tx1"/>
                </a:solidFill>
              </a:rPr>
              <a:t>one researcher </a:t>
            </a:r>
            <a:r>
              <a:rPr lang="en-US" dirty="0">
                <a:solidFill>
                  <a:schemeClr val="tx1"/>
                </a:solidFill>
              </a:rPr>
              <a:t>concludes that Electronic Performance Monitoring (EPM) </a:t>
            </a:r>
            <a:r>
              <a:rPr lang="en-US" dirty="0" smtClean="0">
                <a:solidFill>
                  <a:schemeClr val="tx1"/>
                </a:solidFill>
              </a:rPr>
              <a:t>represents the </a:t>
            </a:r>
            <a:r>
              <a:rPr lang="en-US" dirty="0">
                <a:solidFill>
                  <a:schemeClr val="tx1"/>
                </a:solidFill>
              </a:rPr>
              <a:t>future of performance feedback where supervisors can electronically monitor </a:t>
            </a:r>
            <a:r>
              <a:rPr lang="en-US" dirty="0" smtClean="0">
                <a:solidFill>
                  <a:schemeClr val="tx1"/>
                </a:solidFill>
              </a:rPr>
              <a:t>the amount </a:t>
            </a:r>
            <a:r>
              <a:rPr lang="en-US" dirty="0">
                <a:solidFill>
                  <a:schemeClr val="tx1"/>
                </a:solidFill>
              </a:rPr>
              <a:t>and quality of work an employee is producing and have objective </a:t>
            </a:r>
            <a:r>
              <a:rPr lang="en-US" dirty="0" smtClean="0">
                <a:solidFill>
                  <a:schemeClr val="tx1"/>
                </a:solidFill>
              </a:rPr>
              <a:t>indicators of </a:t>
            </a:r>
            <a:r>
              <a:rPr lang="en-US" dirty="0">
                <a:solidFill>
                  <a:schemeClr val="tx1"/>
                </a:solidFill>
              </a:rPr>
              <a:t>employee performance immediately available and visible.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4275"/>
            <a:ext cx="6946900" cy="48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Autofit/>
          </a:bodyPr>
          <a:lstStyle/>
          <a:p>
            <a:r>
              <a:rPr lang="en-US" sz="2800" b="1" dirty="0"/>
              <a:t>DEALING WITH APPRAISAL PROBLEMS</a:t>
            </a:r>
            <a:br>
              <a:rPr lang="en-US" sz="2800" b="1" dirty="0"/>
            </a:br>
            <a:r>
              <a:rPr lang="en-US" sz="2800" b="1" dirty="0"/>
              <a:t>AND INTERVIEWS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As we said, few things managers do are fraught with more peril than appraising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subordinates performance.50 We now turn to appraisal problems and how to solve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them, and to several other appraisal issues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Potential Appraisal Problems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Graphic-type rating scales in particular are susceptible to several problems: unclear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standards, halo effect, central tendency, leniency or strictness, and bias.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UNCLEAR STANDARDS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Table </a:t>
            </a:r>
            <a:r>
              <a:rPr lang="en-US" sz="2000" dirty="0">
                <a:solidFill>
                  <a:schemeClr val="tx1"/>
                </a:solidFill>
              </a:rPr>
              <a:t>9-2 illustrates the </a:t>
            </a:r>
            <a:r>
              <a:rPr lang="en-US" sz="2000" b="1" dirty="0">
                <a:solidFill>
                  <a:schemeClr val="tx1"/>
                </a:solidFill>
              </a:rPr>
              <a:t>unclear standards </a:t>
            </a:r>
            <a:r>
              <a:rPr lang="en-US" sz="2000" dirty="0" smtClean="0">
                <a:solidFill>
                  <a:schemeClr val="tx1"/>
                </a:solidFill>
              </a:rPr>
              <a:t>problem. This </a:t>
            </a:r>
            <a:r>
              <a:rPr lang="en-US" sz="2000" dirty="0">
                <a:solidFill>
                  <a:schemeClr val="tx1"/>
                </a:solidFill>
              </a:rPr>
              <a:t>graphic rating scale seems objective. However, it would probably result in </a:t>
            </a:r>
            <a:r>
              <a:rPr lang="en-US" sz="2000" dirty="0" smtClean="0">
                <a:solidFill>
                  <a:schemeClr val="tx1"/>
                </a:solidFill>
              </a:rPr>
              <a:t>unfair appraisals</a:t>
            </a:r>
            <a:r>
              <a:rPr lang="en-US" sz="2000" dirty="0">
                <a:solidFill>
                  <a:schemeClr val="tx1"/>
                </a:solidFill>
              </a:rPr>
              <a:t>, because the traits and degrees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>
                <a:solidFill>
                  <a:schemeClr val="tx1"/>
                </a:solidFill>
              </a:rPr>
              <a:t>merit are ambiguous. For </a:t>
            </a:r>
            <a:r>
              <a:rPr lang="en-US" sz="2000" dirty="0" smtClean="0">
                <a:solidFill>
                  <a:schemeClr val="tx1"/>
                </a:solidFill>
              </a:rPr>
              <a:t>example, different </a:t>
            </a:r>
            <a:r>
              <a:rPr lang="en-US" sz="2000" dirty="0">
                <a:solidFill>
                  <a:schemeClr val="tx1"/>
                </a:solidFill>
              </a:rPr>
              <a:t>supervisors might define good performance, fair performance, and </a:t>
            </a:r>
            <a:r>
              <a:rPr lang="en-US" sz="2000" dirty="0" smtClean="0">
                <a:solidFill>
                  <a:schemeClr val="tx1"/>
                </a:solidFill>
              </a:rPr>
              <a:t>so on </a:t>
            </a:r>
            <a:r>
              <a:rPr lang="en-US" sz="2000" dirty="0">
                <a:solidFill>
                  <a:schemeClr val="tx1"/>
                </a:solidFill>
              </a:rPr>
              <a:t>differently. The same is true of traits such as quality of work or creativity.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 best way to fix this problem is to include descriptive phrases that define or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illustrate each trait, as in Figure 9-3. That form spells out what measures like Role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Model or Below Expectations mean. This specificity results in more consistent and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more easily explained appraisals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HALO EFFECT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Experts </a:t>
            </a:r>
            <a:r>
              <a:rPr lang="en-US" dirty="0">
                <a:solidFill>
                  <a:schemeClr val="tx1"/>
                </a:solidFill>
              </a:rPr>
              <a:t>define </a:t>
            </a:r>
            <a:r>
              <a:rPr lang="en-US" b="1" dirty="0">
                <a:solidFill>
                  <a:schemeClr val="tx1"/>
                </a:solidFill>
              </a:rPr>
              <a:t>halo effect </a:t>
            </a:r>
            <a:r>
              <a:rPr lang="en-US" dirty="0">
                <a:solidFill>
                  <a:schemeClr val="tx1"/>
                </a:solidFill>
              </a:rPr>
              <a:t>as the influence of a rater s general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impression on ratings of specific </a:t>
            </a:r>
            <a:r>
              <a:rPr lang="en-US" dirty="0" err="1">
                <a:solidFill>
                  <a:schemeClr val="tx1"/>
                </a:solidFill>
              </a:rPr>
              <a:t>ratee</a:t>
            </a:r>
            <a:r>
              <a:rPr lang="en-US" dirty="0">
                <a:solidFill>
                  <a:schemeClr val="tx1"/>
                </a:solidFill>
              </a:rPr>
              <a:t> qualities. </a:t>
            </a: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example, supervisors often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rate unfriendly employees lower on all traits, rather than just on gets along well </a:t>
            </a:r>
            <a:r>
              <a:rPr lang="en-US" dirty="0" smtClean="0">
                <a:solidFill>
                  <a:schemeClr val="tx1"/>
                </a:solidFill>
              </a:rPr>
              <a:t>with others</a:t>
            </a:r>
            <a:r>
              <a:rPr lang="en-US" dirty="0">
                <a:solidFill>
                  <a:schemeClr val="tx1"/>
                </a:solidFill>
              </a:rPr>
              <a:t>. Being aware of this problem is a step toward avoiding it. Supervisory </a:t>
            </a:r>
            <a:r>
              <a:rPr lang="en-US" dirty="0" smtClean="0">
                <a:solidFill>
                  <a:schemeClr val="tx1"/>
                </a:solidFill>
              </a:rPr>
              <a:t>training can </a:t>
            </a:r>
            <a:r>
              <a:rPr lang="en-US" dirty="0">
                <a:solidFill>
                  <a:schemeClr val="tx1"/>
                </a:solidFill>
              </a:rPr>
              <a:t>also alleviate the problem, as can using a BARS (on which, recall, the </a:t>
            </a:r>
            <a:r>
              <a:rPr lang="en-US" dirty="0" smtClean="0">
                <a:solidFill>
                  <a:schemeClr val="tx1"/>
                </a:solidFill>
              </a:rPr>
              <a:t>performance dimensions </a:t>
            </a:r>
            <a:r>
              <a:rPr lang="en-US" dirty="0">
                <a:solidFill>
                  <a:schemeClr val="tx1"/>
                </a:solidFill>
              </a:rPr>
              <a:t>are usually independent of each other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CENTRAL TENDENCY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>
                <a:solidFill>
                  <a:schemeClr val="tx1"/>
                </a:solidFill>
              </a:rPr>
              <a:t>supervisors stick to the middle when filling </a:t>
            </a:r>
            <a:r>
              <a:rPr lang="en-US" dirty="0" smtClean="0">
                <a:solidFill>
                  <a:schemeClr val="tx1"/>
                </a:solidFill>
              </a:rPr>
              <a:t>in rating </a:t>
            </a:r>
            <a:r>
              <a:rPr lang="en-US" dirty="0">
                <a:solidFill>
                  <a:schemeClr val="tx1"/>
                </a:solidFill>
              </a:rPr>
              <a:t>scales. For example, if the rating scale ranges from 1 to 7, they tend to avoid </a:t>
            </a:r>
            <a:r>
              <a:rPr lang="en-US" dirty="0" smtClean="0">
                <a:solidFill>
                  <a:schemeClr val="tx1"/>
                </a:solidFill>
              </a:rPr>
              <a:t>the highs </a:t>
            </a:r>
            <a:r>
              <a:rPr lang="en-US" dirty="0">
                <a:solidFill>
                  <a:schemeClr val="tx1"/>
                </a:solidFill>
              </a:rPr>
              <a:t>(6 and 7) and lows (1 </a:t>
            </a:r>
            <a:r>
              <a:rPr lang="en-US" dirty="0" smtClean="0">
                <a:solidFill>
                  <a:schemeClr val="tx1"/>
                </a:solidFill>
              </a:rPr>
              <a:t>and 2</a:t>
            </a:r>
            <a:r>
              <a:rPr lang="en-US" dirty="0">
                <a:solidFill>
                  <a:schemeClr val="tx1"/>
                </a:solidFill>
              </a:rPr>
              <a:t>) and rate most of their people between 3 and </a:t>
            </a:r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en-US" b="1" dirty="0" smtClean="0">
                <a:solidFill>
                  <a:schemeClr val="tx1"/>
                </a:solidFill>
              </a:rPr>
              <a:t>Central </a:t>
            </a:r>
            <a:r>
              <a:rPr lang="en-US" b="1" dirty="0">
                <a:solidFill>
                  <a:schemeClr val="tx1"/>
                </a:solidFill>
              </a:rPr>
              <a:t>tendency </a:t>
            </a:r>
            <a:r>
              <a:rPr lang="en-US" dirty="0">
                <a:solidFill>
                  <a:schemeClr val="tx1"/>
                </a:solidFill>
              </a:rPr>
              <a:t>means rating all employees average. Doing so distorts the </a:t>
            </a:r>
            <a:r>
              <a:rPr lang="en-US" dirty="0" smtClean="0">
                <a:solidFill>
                  <a:schemeClr val="tx1"/>
                </a:solidFill>
              </a:rPr>
              <a:t>evaluations, making </a:t>
            </a:r>
            <a:r>
              <a:rPr lang="en-US" dirty="0">
                <a:solidFill>
                  <a:schemeClr val="tx1"/>
                </a:solidFill>
              </a:rPr>
              <a:t>them less useful for promotion, salary, or counseling </a:t>
            </a:r>
            <a:r>
              <a:rPr lang="en-US" dirty="0" smtClean="0">
                <a:solidFill>
                  <a:schemeClr val="tx1"/>
                </a:solidFill>
              </a:rPr>
              <a:t>purposes. Ranking </a:t>
            </a:r>
            <a:r>
              <a:rPr lang="en-US" dirty="0">
                <a:solidFill>
                  <a:schemeClr val="tx1"/>
                </a:solidFill>
              </a:rPr>
              <a:t>employees instead of using graphic rating scales can reduce this </a:t>
            </a:r>
            <a:r>
              <a:rPr lang="en-US" dirty="0" smtClean="0">
                <a:solidFill>
                  <a:schemeClr val="tx1"/>
                </a:solidFill>
              </a:rPr>
              <a:t>problem, since </a:t>
            </a:r>
            <a:r>
              <a:rPr lang="en-US" dirty="0">
                <a:solidFill>
                  <a:schemeClr val="tx1"/>
                </a:solidFill>
              </a:rPr>
              <a:t>ranking means you can t rate them all average.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LENIENCY OR STRICTNESS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Other </a:t>
            </a:r>
            <a:r>
              <a:rPr lang="en-US" sz="2000" dirty="0">
                <a:solidFill>
                  <a:schemeClr val="tx1"/>
                </a:solidFill>
              </a:rPr>
              <a:t>supervisors tend to rate all their </a:t>
            </a:r>
            <a:r>
              <a:rPr lang="en-US" sz="2000" dirty="0" smtClean="0">
                <a:solidFill>
                  <a:schemeClr val="tx1"/>
                </a:solidFill>
              </a:rPr>
              <a:t>subordinates consistently </a:t>
            </a:r>
            <a:r>
              <a:rPr lang="en-US" sz="2000" dirty="0">
                <a:solidFill>
                  <a:schemeClr val="tx1"/>
                </a:solidFill>
              </a:rPr>
              <a:t>high or low, just as some instructors are notoriously high or </a:t>
            </a:r>
            <a:r>
              <a:rPr lang="en-US" sz="2000" dirty="0" smtClean="0">
                <a:solidFill>
                  <a:schemeClr val="tx1"/>
                </a:solidFill>
              </a:rPr>
              <a:t>low graders</a:t>
            </a:r>
            <a:r>
              <a:rPr lang="en-US" sz="2000" dirty="0">
                <a:solidFill>
                  <a:schemeClr val="tx1"/>
                </a:solidFill>
              </a:rPr>
              <a:t>. This </a:t>
            </a:r>
            <a:r>
              <a:rPr lang="en-US" sz="2000" b="1" dirty="0">
                <a:solidFill>
                  <a:schemeClr val="tx1"/>
                </a:solidFill>
              </a:rPr>
              <a:t>strictness/leniency </a:t>
            </a:r>
            <a:r>
              <a:rPr lang="en-US" sz="2000" dirty="0">
                <a:solidFill>
                  <a:schemeClr val="tx1"/>
                </a:solidFill>
              </a:rPr>
              <a:t>problem is especially severe with graphic </a:t>
            </a:r>
            <a:r>
              <a:rPr lang="en-US" sz="2000" dirty="0" smtClean="0">
                <a:solidFill>
                  <a:schemeClr val="tx1"/>
                </a:solidFill>
              </a:rPr>
              <a:t>rating scales</a:t>
            </a:r>
            <a:r>
              <a:rPr lang="en-US" sz="2000" dirty="0">
                <a:solidFill>
                  <a:schemeClr val="tx1"/>
                </a:solidFill>
              </a:rPr>
              <a:t>. On the other hand, ranking forces supervisors to distinguish between high </a:t>
            </a:r>
            <a:r>
              <a:rPr lang="en-US" sz="2000" dirty="0" smtClean="0">
                <a:solidFill>
                  <a:schemeClr val="tx1"/>
                </a:solidFill>
              </a:rPr>
              <a:t>and low performers. There </a:t>
            </a:r>
            <a:r>
              <a:rPr lang="en-US" sz="2000" dirty="0">
                <a:solidFill>
                  <a:schemeClr val="tx1"/>
                </a:solidFill>
              </a:rPr>
              <a:t>are other solutions. One is for the employer to recommend that </a:t>
            </a:r>
            <a:r>
              <a:rPr lang="en-US" sz="2000" dirty="0" smtClean="0">
                <a:solidFill>
                  <a:schemeClr val="tx1"/>
                </a:solidFill>
              </a:rPr>
              <a:t>supervisors avoid </a:t>
            </a:r>
            <a:r>
              <a:rPr lang="en-US" sz="2000" dirty="0">
                <a:solidFill>
                  <a:schemeClr val="tx1"/>
                </a:solidFill>
              </a:rPr>
              <a:t>giving all their employees high (or low) ratings. A second is to basically enforce 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distribution that, say, about 10% of the people should be rated excellent, 20% </a:t>
            </a:r>
            <a:r>
              <a:rPr lang="en-US" sz="2000" dirty="0" smtClean="0">
                <a:solidFill>
                  <a:schemeClr val="tx1"/>
                </a:solidFill>
              </a:rPr>
              <a:t>good, and </a:t>
            </a:r>
            <a:r>
              <a:rPr lang="en-US" sz="2000" dirty="0">
                <a:solidFill>
                  <a:schemeClr val="tx1"/>
                </a:solidFill>
              </a:rPr>
              <a:t>so forth. (But beware: Sometimes what appears to be an error such as </a:t>
            </a:r>
            <a:r>
              <a:rPr lang="en-US" sz="2000" dirty="0" smtClean="0">
                <a:solidFill>
                  <a:schemeClr val="tx1"/>
                </a:solidFill>
              </a:rPr>
              <a:t>leniency </a:t>
            </a:r>
            <a:r>
              <a:rPr lang="en-US" sz="2000" dirty="0" err="1" smtClean="0">
                <a:solidFill>
                  <a:schemeClr val="tx1"/>
                </a:solidFill>
              </a:rPr>
              <a:t>isn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 an error at all, as when all subordinates really are superior performers</a:t>
            </a:r>
            <a:r>
              <a:rPr lang="en-US" sz="2000" dirty="0" smtClean="0">
                <a:solidFill>
                  <a:schemeClr val="tx1"/>
                </a:solidFill>
              </a:rPr>
              <a:t>.)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RECENCY EFFECTS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err="1">
                <a:solidFill>
                  <a:schemeClr val="tx1"/>
                </a:solidFill>
              </a:rPr>
              <a:t>recency</a:t>
            </a:r>
            <a:r>
              <a:rPr lang="en-US" sz="2000" dirty="0">
                <a:solidFill>
                  <a:schemeClr val="tx1"/>
                </a:solidFill>
              </a:rPr>
              <a:t> effect means letting what the </a:t>
            </a:r>
            <a:r>
              <a:rPr lang="en-US" sz="2000" dirty="0" smtClean="0">
                <a:solidFill>
                  <a:schemeClr val="tx1"/>
                </a:solidFill>
              </a:rPr>
              <a:t>employee has </a:t>
            </a:r>
            <a:r>
              <a:rPr lang="en-US" sz="2000" dirty="0">
                <a:solidFill>
                  <a:schemeClr val="tx1"/>
                </a:solidFill>
              </a:rPr>
              <a:t>done recently blind you to what his or her performance has been over the </a:t>
            </a:r>
            <a:r>
              <a:rPr lang="en-US" sz="2000" dirty="0" smtClean="0">
                <a:solidFill>
                  <a:schemeClr val="tx1"/>
                </a:solidFill>
              </a:rPr>
              <a:t>year. The </a:t>
            </a:r>
            <a:r>
              <a:rPr lang="en-US" sz="2000" dirty="0">
                <a:solidFill>
                  <a:schemeClr val="tx1"/>
                </a:solidFill>
              </a:rPr>
              <a:t>main solution is to accumulate critical incidents all year </a:t>
            </a:r>
            <a:r>
              <a:rPr lang="en-US" sz="2000" dirty="0" smtClean="0">
                <a:solidFill>
                  <a:schemeClr val="tx1"/>
                </a:solidFill>
              </a:rPr>
              <a:t>long. 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BIAS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The number of things that can lead to </a:t>
            </a:r>
            <a:r>
              <a:rPr lang="en-US" sz="2000" b="1" dirty="0">
                <a:solidFill>
                  <a:schemeClr val="tx1"/>
                </a:solidFill>
              </a:rPr>
              <a:t>bias </a:t>
            </a:r>
            <a:r>
              <a:rPr lang="en-US" sz="2000" dirty="0">
                <a:solidFill>
                  <a:schemeClr val="tx1"/>
                </a:solidFill>
              </a:rPr>
              <a:t>during appraisals is limitless. </a:t>
            </a:r>
            <a:r>
              <a:rPr lang="en-US" sz="2000" dirty="0" smtClean="0">
                <a:solidFill>
                  <a:schemeClr val="tx1"/>
                </a:solidFill>
              </a:rPr>
              <a:t>One study </a:t>
            </a:r>
            <a:r>
              <a:rPr lang="en-US" sz="2000" dirty="0">
                <a:solidFill>
                  <a:schemeClr val="tx1"/>
                </a:solidFill>
              </a:rPr>
              <a:t>focused on the rater s </a:t>
            </a:r>
            <a:r>
              <a:rPr lang="en-US" sz="2000" dirty="0" err="1">
                <a:solidFill>
                  <a:schemeClr val="tx1"/>
                </a:solidFill>
              </a:rPr>
              <a:t>personality.Raters</a:t>
            </a:r>
            <a:r>
              <a:rPr lang="en-US" sz="2000" dirty="0">
                <a:solidFill>
                  <a:schemeClr val="tx1"/>
                </a:solidFill>
              </a:rPr>
              <a:t> who scored higher on </a:t>
            </a:r>
            <a:r>
              <a:rPr lang="en-US" sz="2000" dirty="0" smtClean="0">
                <a:solidFill>
                  <a:schemeClr val="tx1"/>
                </a:solidFill>
              </a:rPr>
              <a:t>conscientiousness tended </a:t>
            </a:r>
            <a:r>
              <a:rPr lang="en-US" sz="2000" dirty="0">
                <a:solidFill>
                  <a:schemeClr val="tx1"/>
                </a:solidFill>
              </a:rPr>
              <a:t>to give their peers </a:t>
            </a:r>
            <a:r>
              <a:rPr lang="en-US" sz="2000" dirty="0" smtClean="0">
                <a:solidFill>
                  <a:schemeClr val="tx1"/>
                </a:solidFill>
              </a:rPr>
              <a:t>lower ratings </a:t>
            </a:r>
            <a:r>
              <a:rPr lang="en-US" sz="2000" dirty="0">
                <a:solidFill>
                  <a:schemeClr val="tx1"/>
                </a:solidFill>
              </a:rPr>
              <a:t>they were stricter, in other words; those </a:t>
            </a:r>
            <a:r>
              <a:rPr lang="en-US" sz="2000" dirty="0" smtClean="0">
                <a:solidFill>
                  <a:schemeClr val="tx1"/>
                </a:solidFill>
              </a:rPr>
              <a:t>scoring higher </a:t>
            </a:r>
            <a:r>
              <a:rPr lang="en-US" sz="2000" dirty="0">
                <a:solidFill>
                  <a:schemeClr val="tx1"/>
                </a:solidFill>
              </a:rPr>
              <a:t>on agreeableness gave higher ratings they were more </a:t>
            </a:r>
            <a:r>
              <a:rPr lang="en-US" sz="2000" dirty="0" smtClean="0">
                <a:solidFill>
                  <a:schemeClr val="tx1"/>
                </a:solidFill>
              </a:rPr>
              <a:t>lenient.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In another study</a:t>
            </a:r>
            <a:r>
              <a:rPr lang="en-US" sz="2000" dirty="0">
                <a:solidFill>
                  <a:schemeClr val="tx1"/>
                </a:solidFill>
              </a:rPr>
              <a:t>, performance appraisal ratings obtained for administrative purposes [such as pay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raises or promotions] were nearly one-third [higher] than those obtained for research or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employee development purposes. 55 Another writer says, performance ratings amplify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 quality of the personal relationship between boss and employee. Good relationships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tend to create good [appraisal] experiences, bad relationships bad ones.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Unfortunately, personal characteristics (such as age, race, and sex) also </a:t>
            </a:r>
            <a:r>
              <a:rPr lang="en-US" dirty="0" smtClean="0">
                <a:solidFill>
                  <a:schemeClr val="tx1"/>
                </a:solidFill>
              </a:rPr>
              <a:t>affect </a:t>
            </a:r>
            <a:r>
              <a:rPr lang="en-US" dirty="0" err="1" smtClean="0">
                <a:solidFill>
                  <a:schemeClr val="tx1"/>
                </a:solidFill>
              </a:rPr>
              <a:t>ratings.A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36-year-old supervisor ranked a 62-year-old subordinate at the bottom of </a:t>
            </a:r>
            <a:r>
              <a:rPr lang="en-US" dirty="0" smtClean="0">
                <a:solidFill>
                  <a:schemeClr val="tx1"/>
                </a:solidFill>
              </a:rPr>
              <a:t>the department </a:t>
            </a:r>
            <a:r>
              <a:rPr lang="en-US" dirty="0">
                <a:solidFill>
                  <a:schemeClr val="tx1"/>
                </a:solidFill>
              </a:rPr>
              <a:t>s rankings, and then fired him. The court held that the younger boss </a:t>
            </a:r>
            <a:r>
              <a:rPr lang="en-US" dirty="0" smtClean="0">
                <a:solidFill>
                  <a:schemeClr val="tx1"/>
                </a:solidFill>
              </a:rPr>
              <a:t>s discriminatory </a:t>
            </a:r>
            <a:r>
              <a:rPr lang="en-US" dirty="0">
                <a:solidFill>
                  <a:schemeClr val="tx1"/>
                </a:solidFill>
              </a:rPr>
              <a:t>motives might have prejudiced the dismissal </a:t>
            </a:r>
            <a:r>
              <a:rPr lang="en-US" dirty="0" smtClean="0">
                <a:solidFill>
                  <a:schemeClr val="tx1"/>
                </a:solidFill>
              </a:rPr>
              <a:t>decision.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one </a:t>
            </a:r>
            <a:r>
              <a:rPr lang="en-US" dirty="0" smtClean="0">
                <a:solidFill>
                  <a:schemeClr val="tx1"/>
                </a:solidFill>
              </a:rPr>
              <a:t>study, promoted </a:t>
            </a:r>
            <a:r>
              <a:rPr lang="en-US" dirty="0">
                <a:solidFill>
                  <a:schemeClr val="tx1"/>
                </a:solidFill>
              </a:rPr>
              <a:t>women had to receive higher performance ratings than promoted men to </a:t>
            </a:r>
            <a:r>
              <a:rPr lang="en-US" dirty="0" smtClean="0">
                <a:solidFill>
                  <a:schemeClr val="tx1"/>
                </a:solidFill>
              </a:rPr>
              <a:t>be promoted</a:t>
            </a:r>
            <a:r>
              <a:rPr lang="en-US" dirty="0">
                <a:solidFill>
                  <a:schemeClr val="tx1"/>
                </a:solidFill>
              </a:rPr>
              <a:t>, suggesting that women were held to stricter standards for promotion. </a:t>
            </a:r>
            <a:r>
              <a:rPr lang="en-US" dirty="0" smtClean="0">
                <a:solidFill>
                  <a:schemeClr val="tx1"/>
                </a:solidFill>
              </a:rPr>
              <a:t> Another </a:t>
            </a:r>
            <a:r>
              <a:rPr lang="en-US" dirty="0">
                <a:solidFill>
                  <a:schemeClr val="tx1"/>
                </a:solidFill>
              </a:rPr>
              <a:t>study found that raters might actually penalize successful women for </a:t>
            </a:r>
            <a:r>
              <a:rPr lang="en-US" dirty="0" smtClean="0">
                <a:solidFill>
                  <a:schemeClr val="tx1"/>
                </a:solidFill>
              </a:rPr>
              <a:t>their success.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>
                <a:solidFill>
                  <a:schemeClr val="tx1"/>
                </a:solidFill>
              </a:rPr>
              <a:t>studies suggest that, rater idiosyncratic biases account for the </a:t>
            </a:r>
            <a:r>
              <a:rPr lang="en-US" dirty="0" smtClean="0">
                <a:solidFill>
                  <a:schemeClr val="tx1"/>
                </a:solidFill>
              </a:rPr>
              <a:t>largest percentage </a:t>
            </a:r>
            <a:r>
              <a:rPr lang="en-US" dirty="0">
                <a:solidFill>
                  <a:schemeClr val="tx1"/>
                </a:solidFill>
              </a:rPr>
              <a:t>of the observed variances in performance ratings. </a:t>
            </a: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dirty="0">
                <a:solidFill>
                  <a:schemeClr val="tx1"/>
                </a:solidFill>
              </a:rPr>
              <a:t>bottom line is that the appraisal often says more about the appraiser </a:t>
            </a:r>
            <a:r>
              <a:rPr lang="en-US" dirty="0" smtClean="0">
                <a:solidFill>
                  <a:schemeClr val="tx1"/>
                </a:solidFill>
              </a:rPr>
              <a:t>than about </a:t>
            </a:r>
            <a:r>
              <a:rPr lang="en-US" dirty="0">
                <a:solidFill>
                  <a:schemeClr val="tx1"/>
                </a:solidFill>
              </a:rPr>
              <a:t>the appraisee.61 This is a powerful reason for using multiple raters, for </a:t>
            </a:r>
            <a:r>
              <a:rPr lang="en-US" dirty="0" smtClean="0">
                <a:solidFill>
                  <a:schemeClr val="tx1"/>
                </a:solidFill>
              </a:rPr>
              <a:t>having the </a:t>
            </a:r>
            <a:r>
              <a:rPr lang="en-US" dirty="0">
                <a:solidFill>
                  <a:schemeClr val="tx1"/>
                </a:solidFill>
              </a:rPr>
              <a:t>supervisor s boss review the rating, and/or for having what some employers </a:t>
            </a:r>
            <a:r>
              <a:rPr lang="en-US" dirty="0" smtClean="0">
                <a:solidFill>
                  <a:schemeClr val="tx1"/>
                </a:solidFill>
              </a:rPr>
              <a:t>call calibration </a:t>
            </a:r>
            <a:r>
              <a:rPr lang="en-US" dirty="0">
                <a:solidFill>
                  <a:schemeClr val="tx1"/>
                </a:solidFill>
              </a:rPr>
              <a:t>meetings; here supervisors discuss among themselves their </a:t>
            </a:r>
            <a:r>
              <a:rPr lang="en-US" dirty="0" smtClean="0">
                <a:solidFill>
                  <a:schemeClr val="tx1"/>
                </a:solidFill>
              </a:rPr>
              <a:t>reasons for </a:t>
            </a:r>
            <a:r>
              <a:rPr lang="en-US" dirty="0">
                <a:solidFill>
                  <a:schemeClr val="tx1"/>
                </a:solidFill>
              </a:rPr>
              <a:t>the appraisals they gave each of their </a:t>
            </a:r>
            <a:r>
              <a:rPr lang="en-US" dirty="0" smtClean="0">
                <a:solidFill>
                  <a:schemeClr val="tx1"/>
                </a:solidFill>
              </a:rPr>
              <a:t>subordinates.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05025"/>
            <a:ext cx="71437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PERFORMANCE </a:t>
            </a:r>
            <a:r>
              <a:rPr lang="en-US" sz="3100" b="1" dirty="0"/>
              <a:t>MANAGEMENT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Earlier </a:t>
            </a:r>
            <a:r>
              <a:rPr lang="en-US" dirty="0">
                <a:solidFill>
                  <a:schemeClr val="tx1"/>
                </a:solidFill>
              </a:rPr>
              <a:t>in this </a:t>
            </a:r>
            <a:r>
              <a:rPr lang="en-US" dirty="0" err="1">
                <a:solidFill>
                  <a:schemeClr val="tx1"/>
                </a:solidFill>
              </a:rPr>
              <a:t>chapter,we</a:t>
            </a:r>
            <a:r>
              <a:rPr lang="en-US" dirty="0">
                <a:solidFill>
                  <a:schemeClr val="tx1"/>
                </a:solidFill>
              </a:rPr>
              <a:t> said that performance management is the continuous </a:t>
            </a:r>
            <a:r>
              <a:rPr lang="en-US" dirty="0" smtClean="0">
                <a:solidFill>
                  <a:schemeClr val="tx1"/>
                </a:solidFill>
              </a:rPr>
              <a:t>process of </a:t>
            </a:r>
            <a:r>
              <a:rPr lang="en-US" dirty="0">
                <a:solidFill>
                  <a:schemeClr val="tx1"/>
                </a:solidFill>
              </a:rPr>
              <a:t>identifying, measuring, and developing the performance of individuals and </a:t>
            </a:r>
            <a:r>
              <a:rPr lang="en-US" dirty="0" smtClean="0">
                <a:solidFill>
                  <a:schemeClr val="tx1"/>
                </a:solidFill>
              </a:rPr>
              <a:t>teams and </a:t>
            </a:r>
            <a:r>
              <a:rPr lang="en-US" dirty="0">
                <a:solidFill>
                  <a:schemeClr val="tx1"/>
                </a:solidFill>
              </a:rPr>
              <a:t>aligning their performance with the organizations </a:t>
            </a:r>
            <a:r>
              <a:rPr lang="en-US" dirty="0" err="1" smtClean="0">
                <a:solidFill>
                  <a:schemeClr val="tx1"/>
                </a:solidFill>
              </a:rPr>
              <a:t>goals.We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look at </a:t>
            </a:r>
            <a:r>
              <a:rPr lang="en-US" dirty="0" smtClean="0">
                <a:solidFill>
                  <a:schemeClr val="tx1"/>
                </a:solidFill>
              </a:rPr>
              <a:t>performance management </a:t>
            </a:r>
            <a:r>
              <a:rPr lang="en-US" dirty="0">
                <a:solidFill>
                  <a:schemeClr val="tx1"/>
                </a:solidFill>
              </a:rPr>
              <a:t>more closely in this section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Performance Management vs. Performance Appraisal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 comparing performance management and performance appraisal, the distinction is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 contrast between a year-end event the completion of the appraisal form and a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process that starts the year with performance planning and is integral to the way people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are managed throughout the year.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Three </a:t>
            </a:r>
            <a:r>
              <a:rPr lang="en-US" dirty="0">
                <a:solidFill>
                  <a:schemeClr val="tx1"/>
                </a:solidFill>
              </a:rPr>
              <a:t>main things distinguish </a:t>
            </a:r>
            <a:r>
              <a:rPr lang="en-US" dirty="0" smtClean="0">
                <a:solidFill>
                  <a:schemeClr val="tx1"/>
                </a:solidFill>
              </a:rPr>
              <a:t>performance management </a:t>
            </a:r>
            <a:r>
              <a:rPr lang="en-US" dirty="0">
                <a:solidFill>
                  <a:schemeClr val="tx1"/>
                </a:solidFill>
              </a:rPr>
              <a:t>from performance appraisal.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dirty="0">
                <a:solidFill>
                  <a:schemeClr val="tx1"/>
                </a:solidFill>
              </a:rPr>
              <a:t>First, performance management never means just meeting with a subordinate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once or twice a year to review your performance. It means </a:t>
            </a:r>
            <a:r>
              <a:rPr lang="en-US" i="1" dirty="0">
                <a:solidFill>
                  <a:schemeClr val="tx1"/>
                </a:solidFill>
              </a:rPr>
              <a:t>continuous, daily, or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weekly </a:t>
            </a:r>
            <a:r>
              <a:rPr lang="en-US" dirty="0">
                <a:solidFill>
                  <a:schemeClr val="tx1"/>
                </a:solidFill>
              </a:rPr>
              <a:t>interactions and feedback to ensure continuous improvement.72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dirty="0">
                <a:solidFill>
                  <a:schemeClr val="tx1"/>
                </a:solidFill>
              </a:rPr>
              <a:t>Second, performance management is always </a:t>
            </a:r>
            <a:r>
              <a:rPr lang="en-US" i="1" dirty="0">
                <a:solidFill>
                  <a:schemeClr val="tx1"/>
                </a:solidFill>
              </a:rPr>
              <a:t>goal-directed</a:t>
            </a:r>
            <a:r>
              <a:rPr lang="en-US" dirty="0">
                <a:solidFill>
                  <a:schemeClr val="tx1"/>
                </a:solidFill>
              </a:rPr>
              <a:t>. The continuing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performance reviews always involve comparing the employee s or teams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performance against goals that specifically stem from and link to the company 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strategic goals. </a:t>
            </a:r>
            <a:r>
              <a:rPr lang="en-US" i="1" dirty="0">
                <a:solidFill>
                  <a:schemeClr val="tx1"/>
                </a:solidFill>
              </a:rPr>
              <a:t>Strategic congruence </a:t>
            </a:r>
            <a:r>
              <a:rPr lang="en-US" dirty="0">
                <a:solidFill>
                  <a:schemeClr val="tx1"/>
                </a:solidFill>
              </a:rPr>
              <a:t>is central to performance management: each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employee s goals must be aligned with departmental and company goals.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Third, performance management means continuously reevaluating and (if need be)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modifying how the employee and team get their work done</a:t>
            </a:r>
            <a:r>
              <a:rPr lang="en-US" dirty="0">
                <a:solidFill>
                  <a:schemeClr val="tx1"/>
                </a:solidFill>
              </a:rPr>
              <a:t>. Depending on the issue,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this may mean additional training, changing work procedures, or instituting new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incentive plans, for instance.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Furthermore, performance management systems increasingly use information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technology to help managers automatically track employee performance and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 smtClean="0"/>
              <a:t>CONTD:-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4"/>
            <a:ext cx="89916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immediate corrective action as required. By comparison, performance </a:t>
            </a:r>
            <a:r>
              <a:rPr lang="en-US" i="1" dirty="0">
                <a:solidFill>
                  <a:schemeClr val="tx1"/>
                </a:solidFill>
              </a:rPr>
              <a:t>appraisal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systems usually rely on paper forms, or perhaps online or computerized appraisal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forms. We </a:t>
            </a:r>
            <a:r>
              <a:rPr lang="en-US" dirty="0">
                <a:solidFill>
                  <a:schemeClr val="tx1"/>
                </a:solidFill>
              </a:rPr>
              <a:t>can summarize performance management s six basic elements as </a:t>
            </a:r>
            <a:r>
              <a:rPr lang="en-US" dirty="0" smtClean="0">
                <a:solidFill>
                  <a:schemeClr val="tx1"/>
                </a:solidFill>
              </a:rPr>
              <a:t>follows: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Direction sharing </a:t>
            </a:r>
            <a:r>
              <a:rPr lang="en-US" dirty="0">
                <a:solidFill>
                  <a:schemeClr val="tx1"/>
                </a:solidFill>
              </a:rPr>
              <a:t>means communicating the company s goals throughout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company and then translating these into doable departmental, team, and individual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goals.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Goal alignment </a:t>
            </a:r>
            <a:r>
              <a:rPr lang="en-US" dirty="0">
                <a:solidFill>
                  <a:schemeClr val="tx1"/>
                </a:solidFill>
              </a:rPr>
              <a:t>means having a method that enables managers and employees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 see the link between the employees goals and those of their department and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company.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Ongoing performance monitoring </a:t>
            </a:r>
            <a:r>
              <a:rPr lang="en-US" dirty="0">
                <a:solidFill>
                  <a:schemeClr val="tx1"/>
                </a:solidFill>
              </a:rPr>
              <a:t>usually includes using computerized </a:t>
            </a:r>
            <a:r>
              <a:rPr lang="en-US" dirty="0" smtClean="0">
                <a:solidFill>
                  <a:schemeClr val="tx1"/>
                </a:solidFill>
              </a:rPr>
              <a:t>systems that </a:t>
            </a:r>
            <a:r>
              <a:rPr lang="en-US" dirty="0">
                <a:solidFill>
                  <a:schemeClr val="tx1"/>
                </a:solidFill>
              </a:rPr>
              <a:t>measure and then e-mail progress and exception reports based on </a:t>
            </a:r>
            <a:r>
              <a:rPr lang="en-US" dirty="0" smtClean="0">
                <a:solidFill>
                  <a:schemeClr val="tx1"/>
                </a:solidFill>
              </a:rPr>
              <a:t>the person </a:t>
            </a:r>
            <a:r>
              <a:rPr lang="en-US" dirty="0">
                <a:solidFill>
                  <a:schemeClr val="tx1"/>
                </a:solidFill>
              </a:rPr>
              <a:t>s progress toward meeting his or her performance goals.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Ongoing feedback </a:t>
            </a:r>
            <a:r>
              <a:rPr lang="en-US" dirty="0">
                <a:solidFill>
                  <a:schemeClr val="tx1"/>
                </a:solidFill>
              </a:rPr>
              <a:t>includes both face-to-face and computerized feedback regarding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progress toward goals.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Coaching and developmental support </a:t>
            </a:r>
            <a:r>
              <a:rPr lang="en-US" dirty="0">
                <a:solidFill>
                  <a:schemeClr val="tx1"/>
                </a:solidFill>
              </a:rPr>
              <a:t>should be an integral part of the feedback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process.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i="1" dirty="0">
                <a:solidFill>
                  <a:schemeClr val="tx1"/>
                </a:solidFill>
              </a:rPr>
              <a:t>Recognition and rewards </a:t>
            </a:r>
            <a:r>
              <a:rPr lang="en-US" dirty="0">
                <a:solidFill>
                  <a:schemeClr val="tx1"/>
                </a:solidFill>
              </a:rPr>
              <a:t>provide the consequences needed to keep the employee 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goal-directed performance on track.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995363"/>
            <a:ext cx="70485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Managing </a:t>
            </a:r>
            <a:r>
              <a:rPr lang="en-US" sz="3600" b="1" dirty="0"/>
              <a:t>the Appraisal Interview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appraisal typically culminates in an </a:t>
            </a:r>
            <a:r>
              <a:rPr lang="en-US" b="1" dirty="0">
                <a:solidFill>
                  <a:schemeClr val="tx1"/>
                </a:solidFill>
              </a:rPr>
              <a:t>appraisal interview</a:t>
            </a:r>
            <a:r>
              <a:rPr lang="en-US" dirty="0">
                <a:solidFill>
                  <a:schemeClr val="tx1"/>
                </a:solidFill>
              </a:rPr>
              <a:t>. Here you and </a:t>
            </a:r>
            <a:r>
              <a:rPr lang="en-US" dirty="0" smtClean="0">
                <a:solidFill>
                  <a:schemeClr val="tx1"/>
                </a:solidFill>
              </a:rPr>
              <a:t>the subordinate </a:t>
            </a:r>
            <a:r>
              <a:rPr lang="en-US" dirty="0">
                <a:solidFill>
                  <a:schemeClr val="tx1"/>
                </a:solidFill>
              </a:rPr>
              <a:t>review the appraisal and make plans to remedy deficiencies and </a:t>
            </a:r>
            <a:r>
              <a:rPr lang="en-US" dirty="0" smtClean="0">
                <a:solidFill>
                  <a:schemeClr val="tx1"/>
                </a:solidFill>
              </a:rPr>
              <a:t>reinforce strengths</a:t>
            </a:r>
            <a:r>
              <a:rPr lang="en-US" dirty="0">
                <a:solidFill>
                  <a:schemeClr val="tx1"/>
                </a:solidFill>
              </a:rPr>
              <a:t>. Interviews like these are often uncomfortable. Few people like to </a:t>
            </a:r>
            <a:r>
              <a:rPr lang="en-US" dirty="0" smtClean="0">
                <a:solidFill>
                  <a:schemeClr val="tx1"/>
                </a:solidFill>
              </a:rPr>
              <a:t>receive or </a:t>
            </a:r>
            <a:r>
              <a:rPr lang="en-US" dirty="0">
                <a:solidFill>
                  <a:schemeClr val="tx1"/>
                </a:solidFill>
              </a:rPr>
              <a:t>give negative feedback. Adequate preparation and effective implementation </a:t>
            </a:r>
            <a:r>
              <a:rPr lang="en-US" dirty="0" smtClean="0">
                <a:solidFill>
                  <a:schemeClr val="tx1"/>
                </a:solidFill>
              </a:rPr>
              <a:t>are therefore </a:t>
            </a:r>
            <a:r>
              <a:rPr lang="en-US" dirty="0">
                <a:solidFill>
                  <a:schemeClr val="tx1"/>
                </a:solidFill>
              </a:rPr>
              <a:t>essential.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TYPES OF APPRAISAL INTERVIEWS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Supervisors </a:t>
            </a:r>
            <a:r>
              <a:rPr lang="en-US" dirty="0">
                <a:solidFill>
                  <a:schemeClr val="tx1"/>
                </a:solidFill>
              </a:rPr>
              <a:t>face four types of </a:t>
            </a:r>
            <a:r>
              <a:rPr lang="en-US" dirty="0" smtClean="0">
                <a:solidFill>
                  <a:schemeClr val="tx1"/>
                </a:solidFill>
              </a:rPr>
              <a:t>appraisal interviews</a:t>
            </a:r>
            <a:r>
              <a:rPr lang="en-US" dirty="0">
                <a:solidFill>
                  <a:schemeClr val="tx1"/>
                </a:solidFill>
              </a:rPr>
              <a:t>, each with its unique </a:t>
            </a:r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Satisfactory </a:t>
            </a:r>
            <a:r>
              <a:rPr lang="en-US" b="1" i="1" dirty="0">
                <a:solidFill>
                  <a:schemeClr val="tx1"/>
                </a:solidFill>
              </a:rPr>
              <a:t>Promotable </a:t>
            </a:r>
            <a:r>
              <a:rPr lang="en-US" dirty="0">
                <a:solidFill>
                  <a:schemeClr val="tx1"/>
                </a:solidFill>
              </a:rPr>
              <a:t>is the easiest interview: The person s performance </a:t>
            </a:r>
            <a:r>
              <a:rPr lang="en-US" dirty="0" smtClean="0">
                <a:solidFill>
                  <a:schemeClr val="tx1"/>
                </a:solidFill>
              </a:rPr>
              <a:t>is satisfactory </a:t>
            </a:r>
            <a:r>
              <a:rPr lang="en-US" dirty="0">
                <a:solidFill>
                  <a:schemeClr val="tx1"/>
                </a:solidFill>
              </a:rPr>
              <a:t>and there is a promotion ahead. Your objective is to discuss the person </a:t>
            </a:r>
            <a:r>
              <a:rPr lang="en-US" dirty="0" smtClean="0">
                <a:solidFill>
                  <a:schemeClr val="tx1"/>
                </a:solidFill>
              </a:rPr>
              <a:t>s career </a:t>
            </a:r>
            <a:r>
              <a:rPr lang="en-US" dirty="0">
                <a:solidFill>
                  <a:schemeClr val="tx1"/>
                </a:solidFill>
              </a:rPr>
              <a:t>plans and to develop a specific professional development plan.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Satisfactory Not promotable </a:t>
            </a:r>
            <a:r>
              <a:rPr lang="en-US" dirty="0">
                <a:solidFill>
                  <a:schemeClr val="tx1"/>
                </a:solidFill>
              </a:rPr>
              <a:t>is for employees whose performance is </a:t>
            </a:r>
            <a:r>
              <a:rPr lang="en-US" dirty="0" smtClean="0">
                <a:solidFill>
                  <a:schemeClr val="tx1"/>
                </a:solidFill>
              </a:rPr>
              <a:t>satisfactory but </a:t>
            </a:r>
            <a:r>
              <a:rPr lang="en-US" dirty="0">
                <a:solidFill>
                  <a:schemeClr val="tx1"/>
                </a:solidFill>
              </a:rPr>
              <a:t>for whom promotion is not possible. The objective here is to maintain </a:t>
            </a:r>
            <a:r>
              <a:rPr lang="en-US" dirty="0" smtClean="0">
                <a:solidFill>
                  <a:schemeClr val="tx1"/>
                </a:solidFill>
              </a:rPr>
              <a:t>satisfactory performance</a:t>
            </a:r>
            <a:r>
              <a:rPr lang="en-US" dirty="0">
                <a:solidFill>
                  <a:schemeClr val="tx1"/>
                </a:solidFill>
              </a:rPr>
              <a:t>. The best option is usually to find incentives that are important to </a:t>
            </a:r>
            <a:r>
              <a:rPr lang="en-US" dirty="0" smtClean="0">
                <a:solidFill>
                  <a:schemeClr val="tx1"/>
                </a:solidFill>
              </a:rPr>
              <a:t>the person </a:t>
            </a:r>
            <a:r>
              <a:rPr lang="en-US" dirty="0">
                <a:solidFill>
                  <a:schemeClr val="tx1"/>
                </a:solidFill>
              </a:rPr>
              <a:t>and sufficient to maintain performance. These might include extra time off, </a:t>
            </a:r>
            <a:r>
              <a:rPr lang="en-US" dirty="0" smtClean="0">
                <a:solidFill>
                  <a:schemeClr val="tx1"/>
                </a:solidFill>
              </a:rPr>
              <a:t>a small </a:t>
            </a:r>
            <a:r>
              <a:rPr lang="en-US" dirty="0">
                <a:solidFill>
                  <a:schemeClr val="tx1"/>
                </a:solidFill>
              </a:rPr>
              <a:t>bonus, and reinforcement, perhaps in the form of an occasional well </a:t>
            </a:r>
            <a:r>
              <a:rPr lang="en-US" dirty="0" smtClean="0">
                <a:solidFill>
                  <a:schemeClr val="tx1"/>
                </a:solidFill>
              </a:rPr>
              <a:t>done! When </a:t>
            </a:r>
            <a:r>
              <a:rPr lang="en-US" dirty="0">
                <a:solidFill>
                  <a:schemeClr val="tx1"/>
                </a:solidFill>
              </a:rPr>
              <a:t>the person s performance is </a:t>
            </a:r>
            <a:r>
              <a:rPr lang="en-US" i="1" dirty="0">
                <a:solidFill>
                  <a:schemeClr val="tx1"/>
                </a:solidFill>
              </a:rPr>
              <a:t>unsatisfactory but correctable</a:t>
            </a:r>
            <a:r>
              <a:rPr lang="en-US" dirty="0">
                <a:solidFill>
                  <a:schemeClr val="tx1"/>
                </a:solidFill>
              </a:rPr>
              <a:t>, the </a:t>
            </a:r>
            <a:r>
              <a:rPr lang="en-US" dirty="0" smtClean="0">
                <a:solidFill>
                  <a:schemeClr val="tx1"/>
                </a:solidFill>
              </a:rPr>
              <a:t>interview objective </a:t>
            </a:r>
            <a:r>
              <a:rPr lang="en-US" dirty="0">
                <a:solidFill>
                  <a:schemeClr val="tx1"/>
                </a:solidFill>
              </a:rPr>
              <a:t>is to lay out an action plan (see Figure 9-13) for </a:t>
            </a:r>
            <a:r>
              <a:rPr lang="en-US" dirty="0" smtClean="0">
                <a:solidFill>
                  <a:schemeClr val="tx1"/>
                </a:solidFill>
              </a:rPr>
              <a:t>correcting the unsatisfactory performance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Finally, if the employee is </a:t>
            </a:r>
            <a:r>
              <a:rPr lang="en-US" b="1" i="1" dirty="0">
                <a:solidFill>
                  <a:schemeClr val="tx1"/>
                </a:solidFill>
              </a:rPr>
              <a:t>unsatisfactory </a:t>
            </a:r>
            <a:r>
              <a:rPr lang="en-US" b="1" dirty="0">
                <a:solidFill>
                  <a:schemeClr val="tx1"/>
                </a:solidFill>
              </a:rPr>
              <a:t>and the situation is </a:t>
            </a:r>
            <a:r>
              <a:rPr lang="en-US" b="1" i="1" dirty="0" smtClean="0">
                <a:solidFill>
                  <a:schemeClr val="tx1"/>
                </a:solidFill>
              </a:rPr>
              <a:t>uncorrectable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you can usually </a:t>
            </a:r>
            <a:r>
              <a:rPr lang="en-US" dirty="0">
                <a:solidFill>
                  <a:schemeClr val="tx1"/>
                </a:solidFill>
              </a:rPr>
              <a:t>skip the interview. You either tolerate the person s poor performance for </a:t>
            </a:r>
            <a:r>
              <a:rPr lang="en-US" dirty="0" smtClean="0">
                <a:solidFill>
                  <a:schemeClr val="tx1"/>
                </a:solidFill>
              </a:rPr>
              <a:t>now, or </a:t>
            </a:r>
            <a:r>
              <a:rPr lang="en-US" dirty="0">
                <a:solidFill>
                  <a:schemeClr val="tx1"/>
                </a:solidFill>
              </a:rPr>
              <a:t>(more likely) dismiss the person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HOW TO CONDUCT THE APPRAISAL INTERVIEW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Beforehand</a:t>
            </a:r>
            <a:r>
              <a:rPr lang="en-US" sz="2000" dirty="0">
                <a:solidFill>
                  <a:schemeClr val="tx1"/>
                </a:solidFill>
              </a:rPr>
              <a:t>, review </a:t>
            </a:r>
            <a:r>
              <a:rPr lang="en-US" sz="2000" dirty="0" smtClean="0">
                <a:solidFill>
                  <a:schemeClr val="tx1"/>
                </a:solidFill>
              </a:rPr>
              <a:t>the person </a:t>
            </a:r>
            <a:r>
              <a:rPr lang="en-US" sz="2000" dirty="0">
                <a:solidFill>
                  <a:schemeClr val="tx1"/>
                </a:solidFill>
              </a:rPr>
              <a:t>s job description, compare performance to the standards, and review </a:t>
            </a:r>
            <a:r>
              <a:rPr lang="en-US" sz="2000" dirty="0" smtClean="0">
                <a:solidFill>
                  <a:schemeClr val="tx1"/>
                </a:solidFill>
              </a:rPr>
              <a:t>the previous </a:t>
            </a:r>
            <a:r>
              <a:rPr lang="en-US" sz="2000" dirty="0" err="1">
                <a:solidFill>
                  <a:schemeClr val="tx1"/>
                </a:solidFill>
              </a:rPr>
              <a:t>appraisals.Give</a:t>
            </a:r>
            <a:r>
              <a:rPr lang="en-US" sz="2000" dirty="0">
                <a:solidFill>
                  <a:schemeClr val="tx1"/>
                </a:solidFill>
              </a:rPr>
              <a:t> the employee at least a week s notice to review his or her work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Set a time for the interview and allow enough time. Interviews with </a:t>
            </a:r>
            <a:r>
              <a:rPr lang="en-US" sz="2000" dirty="0" smtClean="0">
                <a:solidFill>
                  <a:schemeClr val="tx1"/>
                </a:solidFill>
              </a:rPr>
              <a:t>lower-level personnel </a:t>
            </a:r>
            <a:r>
              <a:rPr lang="en-US" sz="2000" dirty="0">
                <a:solidFill>
                  <a:schemeClr val="tx1"/>
                </a:solidFill>
              </a:rPr>
              <a:t>like clerical workers should take no more than an hour. Interviews </a:t>
            </a:r>
            <a:r>
              <a:rPr lang="en-US" sz="2000" dirty="0" smtClean="0">
                <a:solidFill>
                  <a:schemeClr val="tx1"/>
                </a:solidFill>
              </a:rPr>
              <a:t>with management </a:t>
            </a:r>
            <a:r>
              <a:rPr lang="en-US" sz="2000" dirty="0">
                <a:solidFill>
                  <a:schemeClr val="tx1"/>
                </a:solidFill>
              </a:rPr>
              <a:t>employees often take 2 or 3 hours. Conduct the interview in a </a:t>
            </a:r>
            <a:r>
              <a:rPr lang="en-US" sz="2000" dirty="0" smtClean="0">
                <a:solidFill>
                  <a:schemeClr val="tx1"/>
                </a:solidFill>
              </a:rPr>
              <a:t>private place </a:t>
            </a:r>
            <a:r>
              <a:rPr lang="en-US" sz="2000" dirty="0">
                <a:solidFill>
                  <a:schemeClr val="tx1"/>
                </a:solidFill>
              </a:rPr>
              <a:t>with no interruptions.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There are four things to keep in mind when conducting the interview: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1. Talk in terms of objective work data. </a:t>
            </a:r>
            <a:r>
              <a:rPr lang="en-US" sz="2000" dirty="0">
                <a:solidFill>
                  <a:schemeClr val="tx1"/>
                </a:solidFill>
              </a:rPr>
              <a:t>Use examples such as absences, </a:t>
            </a:r>
            <a:r>
              <a:rPr lang="en-US" sz="2000" dirty="0" smtClean="0">
                <a:solidFill>
                  <a:schemeClr val="tx1"/>
                </a:solidFill>
              </a:rPr>
              <a:t>tardiness, quality </a:t>
            </a:r>
            <a:r>
              <a:rPr lang="en-US" sz="2000" dirty="0">
                <a:solidFill>
                  <a:schemeClr val="tx1"/>
                </a:solidFill>
              </a:rPr>
              <a:t>records, orders processed, productivity records, and so on.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2. Don t get personal. </a:t>
            </a:r>
            <a:r>
              <a:rPr lang="en-US" sz="2000" dirty="0">
                <a:solidFill>
                  <a:schemeClr val="tx1"/>
                </a:solidFill>
              </a:rPr>
              <a:t>Don t say, You re too slow in producing those </a:t>
            </a:r>
            <a:r>
              <a:rPr lang="en-US" sz="2000" dirty="0" smtClean="0">
                <a:solidFill>
                  <a:schemeClr val="tx1"/>
                </a:solidFill>
              </a:rPr>
              <a:t>reports. Instead</a:t>
            </a:r>
            <a:r>
              <a:rPr lang="en-US" sz="2000" dirty="0">
                <a:solidFill>
                  <a:schemeClr val="tx1"/>
                </a:solidFill>
              </a:rPr>
              <a:t>, try to compare the person s performance to a standard. ( These </a:t>
            </a:r>
            <a:r>
              <a:rPr lang="en-US" sz="2000" dirty="0" smtClean="0">
                <a:solidFill>
                  <a:schemeClr val="tx1"/>
                </a:solidFill>
              </a:rPr>
              <a:t>reports should </a:t>
            </a:r>
            <a:r>
              <a:rPr lang="en-US" sz="2000" dirty="0">
                <a:solidFill>
                  <a:schemeClr val="tx1"/>
                </a:solidFill>
              </a:rPr>
              <a:t>normally be done within 10 days. ) Similarly, don t compare the person </a:t>
            </a:r>
            <a:r>
              <a:rPr lang="en-US" sz="2000" dirty="0" smtClean="0">
                <a:solidFill>
                  <a:schemeClr val="tx1"/>
                </a:solidFill>
              </a:rPr>
              <a:t>s performance </a:t>
            </a:r>
            <a:r>
              <a:rPr lang="en-US" sz="2000" dirty="0">
                <a:solidFill>
                  <a:schemeClr val="tx1"/>
                </a:solidFill>
              </a:rPr>
              <a:t>to that of other people. ( He s quicker than you are. )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3. Encourage the person to talk. </a:t>
            </a:r>
            <a:r>
              <a:rPr lang="en-US" sz="2000" dirty="0">
                <a:solidFill>
                  <a:schemeClr val="tx1"/>
                </a:solidFill>
              </a:rPr>
              <a:t>Stop and listen to what the person is saying; </a:t>
            </a:r>
            <a:r>
              <a:rPr lang="en-US" sz="2000" dirty="0" smtClean="0">
                <a:solidFill>
                  <a:schemeClr val="tx1"/>
                </a:solidFill>
              </a:rPr>
              <a:t>ask open-ended </a:t>
            </a:r>
            <a:r>
              <a:rPr lang="en-US" sz="2000" dirty="0">
                <a:solidFill>
                  <a:schemeClr val="tx1"/>
                </a:solidFill>
              </a:rPr>
              <a:t>questions such as, What do you think we can do to improve </a:t>
            </a:r>
            <a:r>
              <a:rPr lang="en-US" sz="2000" dirty="0" smtClean="0">
                <a:solidFill>
                  <a:schemeClr val="tx1"/>
                </a:solidFill>
              </a:rPr>
              <a:t>the situation</a:t>
            </a:r>
            <a:r>
              <a:rPr lang="en-US" sz="2000" dirty="0">
                <a:solidFill>
                  <a:schemeClr val="tx1"/>
                </a:solidFill>
              </a:rPr>
              <a:t>? Use a command such as Go on. Restate </a:t>
            </a:r>
            <a:r>
              <a:rPr lang="en-US" sz="2000" dirty="0" smtClean="0">
                <a:solidFill>
                  <a:schemeClr val="tx1"/>
                </a:solidFill>
              </a:rPr>
              <a:t>the person </a:t>
            </a:r>
            <a:r>
              <a:rPr lang="en-US" sz="2000" dirty="0">
                <a:solidFill>
                  <a:schemeClr val="tx1"/>
                </a:solidFill>
              </a:rPr>
              <a:t>s last point as </a:t>
            </a:r>
            <a:r>
              <a:rPr lang="en-US" sz="2000" dirty="0" smtClean="0">
                <a:solidFill>
                  <a:schemeClr val="tx1"/>
                </a:solidFill>
              </a:rPr>
              <a:t>a question</a:t>
            </a:r>
            <a:r>
              <a:rPr lang="en-US" sz="2000" dirty="0">
                <a:solidFill>
                  <a:schemeClr val="tx1"/>
                </a:solidFill>
              </a:rPr>
              <a:t>, such as, You don t think you can get the job done?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4. Get </a:t>
            </a:r>
            <a:r>
              <a:rPr lang="en-US" sz="2000" b="1" dirty="0" err="1">
                <a:solidFill>
                  <a:schemeClr val="tx1"/>
                </a:solidFill>
              </a:rPr>
              <a:t>agreement.</a:t>
            </a:r>
            <a:r>
              <a:rPr lang="en-US" sz="2000" dirty="0" err="1">
                <a:solidFill>
                  <a:schemeClr val="tx1"/>
                </a:solidFill>
              </a:rPr>
              <a:t>Make</a:t>
            </a:r>
            <a:r>
              <a:rPr lang="en-US" sz="2000" dirty="0">
                <a:solidFill>
                  <a:schemeClr val="tx1"/>
                </a:solidFill>
              </a:rPr>
              <a:t> sure the person leaves knowing specifically what he or she </a:t>
            </a:r>
            <a:r>
              <a:rPr lang="en-US" sz="2000" dirty="0" smtClean="0">
                <a:solidFill>
                  <a:schemeClr val="tx1"/>
                </a:solidFill>
              </a:rPr>
              <a:t>is doing </a:t>
            </a:r>
            <a:r>
              <a:rPr lang="en-US" sz="2000" dirty="0">
                <a:solidFill>
                  <a:schemeClr val="tx1"/>
                </a:solidFill>
              </a:rPr>
              <a:t>right and doing wrong and with agreement on how things will be </a:t>
            </a:r>
            <a:r>
              <a:rPr lang="en-US" sz="2000" dirty="0" smtClean="0">
                <a:solidFill>
                  <a:schemeClr val="tx1"/>
                </a:solidFill>
              </a:rPr>
              <a:t>improved, and </a:t>
            </a:r>
            <a:r>
              <a:rPr lang="en-US" sz="2000" dirty="0">
                <a:solidFill>
                  <a:schemeClr val="tx1"/>
                </a:solidFill>
              </a:rPr>
              <a:t>by </a:t>
            </a:r>
            <a:r>
              <a:rPr lang="en-US" sz="2000" dirty="0" err="1">
                <a:solidFill>
                  <a:schemeClr val="tx1"/>
                </a:solidFill>
              </a:rPr>
              <a:t>when.Write</a:t>
            </a:r>
            <a:r>
              <a:rPr lang="en-US" sz="2000" dirty="0">
                <a:solidFill>
                  <a:schemeClr val="tx1"/>
                </a:solidFill>
              </a:rPr>
              <a:t> an action plan (Figure 9-13) with targets and </a:t>
            </a:r>
            <a:r>
              <a:rPr lang="en-US" sz="2000" dirty="0" smtClean="0">
                <a:solidFill>
                  <a:schemeClr val="tx1"/>
                </a:solidFill>
              </a:rPr>
              <a:t>dates. Whether </a:t>
            </a:r>
            <a:r>
              <a:rPr lang="en-US" sz="2000" dirty="0">
                <a:solidFill>
                  <a:schemeClr val="tx1"/>
                </a:solidFill>
              </a:rPr>
              <a:t>subordinates express satisfaction with their appraisal interview </a:t>
            </a:r>
            <a:r>
              <a:rPr lang="en-US" sz="2000" dirty="0" smtClean="0">
                <a:solidFill>
                  <a:schemeClr val="tx1"/>
                </a:solidFill>
              </a:rPr>
              <a:t>depends on </a:t>
            </a:r>
            <a:r>
              <a:rPr lang="en-US" sz="2000" dirty="0">
                <a:solidFill>
                  <a:schemeClr val="tx1"/>
                </a:solidFill>
              </a:rPr>
              <a:t>several things. Subordinates will prefer: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1. </a:t>
            </a:r>
            <a:r>
              <a:rPr lang="en-US" sz="2000" dirty="0">
                <a:solidFill>
                  <a:schemeClr val="tx1"/>
                </a:solidFill>
              </a:rPr>
              <a:t>not feeling threatened during the interview;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2. </a:t>
            </a:r>
            <a:r>
              <a:rPr lang="en-US" sz="2000" dirty="0">
                <a:solidFill>
                  <a:schemeClr val="tx1"/>
                </a:solidFill>
              </a:rPr>
              <a:t>having an opportunity to present their ideas and feelings and to influence the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course of the interview; and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3. </a:t>
            </a:r>
            <a:r>
              <a:rPr lang="en-US" sz="2000" dirty="0">
                <a:solidFill>
                  <a:schemeClr val="tx1"/>
                </a:solidFill>
              </a:rPr>
              <a:t>having a helpful and constructive supervisor conduct the interview.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HOW TO HANDLE A DEFENSIVE SUBORDINATE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Defenses </a:t>
            </a:r>
            <a:r>
              <a:rPr lang="en-US" dirty="0">
                <a:solidFill>
                  <a:schemeClr val="tx1"/>
                </a:solidFill>
              </a:rPr>
              <a:t>are a </a:t>
            </a:r>
            <a:r>
              <a:rPr lang="en-US" dirty="0" smtClean="0">
                <a:solidFill>
                  <a:schemeClr val="tx1"/>
                </a:solidFill>
              </a:rPr>
              <a:t>familiar aspect </a:t>
            </a:r>
            <a:r>
              <a:rPr lang="en-US" dirty="0">
                <a:solidFill>
                  <a:schemeClr val="tx1"/>
                </a:solidFill>
              </a:rPr>
              <a:t>of our </a:t>
            </a:r>
            <a:r>
              <a:rPr lang="en-US" dirty="0" err="1">
                <a:solidFill>
                  <a:schemeClr val="tx1"/>
                </a:solidFill>
              </a:rPr>
              <a:t>lives.When</a:t>
            </a:r>
            <a:r>
              <a:rPr lang="en-US" dirty="0">
                <a:solidFill>
                  <a:schemeClr val="tx1"/>
                </a:solidFill>
              </a:rPr>
              <a:t> a supervisor tells someone his or her performance is </a:t>
            </a:r>
            <a:r>
              <a:rPr lang="en-US" dirty="0" smtClean="0">
                <a:solidFill>
                  <a:schemeClr val="tx1"/>
                </a:solidFill>
              </a:rPr>
              <a:t>poor, the </a:t>
            </a:r>
            <a:r>
              <a:rPr lang="en-US" dirty="0">
                <a:solidFill>
                  <a:schemeClr val="tx1"/>
                </a:solidFill>
              </a:rPr>
              <a:t>first reaction is often denial. Denial is a defense mechanism. By denying the </a:t>
            </a:r>
            <a:r>
              <a:rPr lang="en-US" dirty="0" smtClean="0">
                <a:solidFill>
                  <a:schemeClr val="tx1"/>
                </a:solidFill>
              </a:rPr>
              <a:t>fault, the </a:t>
            </a:r>
            <a:r>
              <a:rPr lang="en-US" dirty="0">
                <a:solidFill>
                  <a:schemeClr val="tx1"/>
                </a:solidFill>
              </a:rPr>
              <a:t>person avoids having to question his or her own competence. Others react </a:t>
            </a:r>
            <a:r>
              <a:rPr lang="en-US" dirty="0" smtClean="0">
                <a:solidFill>
                  <a:schemeClr val="tx1"/>
                </a:solidFill>
              </a:rPr>
              <a:t>with anger </a:t>
            </a:r>
            <a:r>
              <a:rPr lang="en-US" dirty="0">
                <a:solidFill>
                  <a:schemeClr val="tx1"/>
                </a:solidFill>
              </a:rPr>
              <a:t>and aggression. This helps them let off steam and postpones confronting </a:t>
            </a:r>
            <a:r>
              <a:rPr lang="en-US" dirty="0" smtClean="0">
                <a:solidFill>
                  <a:schemeClr val="tx1"/>
                </a:solidFill>
              </a:rPr>
              <a:t>the immediate </a:t>
            </a:r>
            <a:r>
              <a:rPr lang="en-US" dirty="0">
                <a:solidFill>
                  <a:schemeClr val="tx1"/>
                </a:solidFill>
              </a:rPr>
              <a:t>problem.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In any event, understanding and dealing with defensiveness is an important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appraisal skill. In his book </a:t>
            </a:r>
            <a:r>
              <a:rPr lang="en-US" i="1" dirty="0">
                <a:solidFill>
                  <a:schemeClr val="tx1"/>
                </a:solidFill>
              </a:rPr>
              <a:t>Effective Psychology for Managers</a:t>
            </a:r>
            <a:r>
              <a:rPr lang="en-US" dirty="0">
                <a:solidFill>
                  <a:schemeClr val="tx1"/>
                </a:solidFill>
              </a:rPr>
              <a:t>, psychologist Mortimer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Feinberg suggests the following: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dirty="0">
                <a:solidFill>
                  <a:schemeClr val="tx1"/>
                </a:solidFill>
              </a:rPr>
              <a:t>Recognize that defensive behavior is normal.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dirty="0">
                <a:solidFill>
                  <a:schemeClr val="tx1"/>
                </a:solidFill>
              </a:rPr>
              <a:t>Never attack a person s defenses. Don t try to explain someone to themselves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by saying things like, You know the real reason you re using that excuse is that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you can t bear to be blamed. Instead, concentrate on the fact ( sales are down ).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dirty="0">
                <a:solidFill>
                  <a:schemeClr val="tx1"/>
                </a:solidFill>
              </a:rPr>
              <a:t>Postpone action. Sometimes it is best to do nothing. Employees may react to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sudden threats by instinctively hiding behind their defenses. But given sufficient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time, a more rational reaction takes over.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dirty="0">
                <a:solidFill>
                  <a:schemeClr val="tx1"/>
                </a:solidFill>
              </a:rPr>
              <a:t>Recognize your own </a:t>
            </a:r>
            <a:r>
              <a:rPr lang="en-US" dirty="0" err="1">
                <a:solidFill>
                  <a:schemeClr val="tx1"/>
                </a:solidFill>
              </a:rPr>
              <a:t>limitations.The</a:t>
            </a:r>
            <a:r>
              <a:rPr lang="en-US" dirty="0">
                <a:solidFill>
                  <a:schemeClr val="tx1"/>
                </a:solidFill>
              </a:rPr>
              <a:t> supervisor should not try to be a psychologist.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Offering understanding is one thing; trying to deal with psychological problems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is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HOW TO CRITICIZE A SUBORDINATE </a:t>
            </a:r>
            <a:r>
              <a:rPr lang="en-US" sz="2000" dirty="0">
                <a:solidFill>
                  <a:schemeClr val="tx1"/>
                </a:solidFill>
              </a:rPr>
              <a:t>When you must criticize, do so in </a:t>
            </a:r>
            <a:r>
              <a:rPr lang="en-US" sz="2000" dirty="0" smtClean="0">
                <a:solidFill>
                  <a:schemeClr val="tx1"/>
                </a:solidFill>
              </a:rPr>
              <a:t>a manner </a:t>
            </a:r>
            <a:r>
              <a:rPr lang="en-US" sz="2000" dirty="0">
                <a:solidFill>
                  <a:schemeClr val="tx1"/>
                </a:solidFill>
              </a:rPr>
              <a:t>that lets the person maintain his or her dignity in private, and </a:t>
            </a:r>
            <a:r>
              <a:rPr lang="en-US" sz="2000" dirty="0" err="1" smtClean="0">
                <a:solidFill>
                  <a:schemeClr val="tx1"/>
                </a:solidFill>
              </a:rPr>
              <a:t>constructively.Provide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examples of critical incidents and specific suggestions of what to </a:t>
            </a:r>
            <a:r>
              <a:rPr lang="en-US" sz="2000" dirty="0" smtClean="0">
                <a:solidFill>
                  <a:schemeClr val="tx1"/>
                </a:solidFill>
              </a:rPr>
              <a:t>do </a:t>
            </a:r>
            <a:r>
              <a:rPr lang="en-US" sz="2000" dirty="0">
                <a:solidFill>
                  <a:schemeClr val="tx1"/>
                </a:solidFill>
              </a:rPr>
              <a:t>and why. Avoid once-a-year critical broadsides by giving feedback periodically, </a:t>
            </a:r>
            <a:r>
              <a:rPr lang="en-US" sz="2000" dirty="0" smtClean="0">
                <a:solidFill>
                  <a:schemeClr val="tx1"/>
                </a:solidFill>
              </a:rPr>
              <a:t>so that </a:t>
            </a:r>
            <a:r>
              <a:rPr lang="en-US" sz="2000" dirty="0">
                <a:solidFill>
                  <a:schemeClr val="tx1"/>
                </a:solidFill>
              </a:rPr>
              <a:t>the formal review contains no surprises. Never say the person is always </a:t>
            </a:r>
            <a:r>
              <a:rPr lang="en-US" sz="2000" dirty="0" smtClean="0">
                <a:solidFill>
                  <a:schemeClr val="tx1"/>
                </a:solidFill>
              </a:rPr>
              <a:t>wrong (since </a:t>
            </a:r>
            <a:r>
              <a:rPr lang="en-US" sz="2000" dirty="0">
                <a:solidFill>
                  <a:schemeClr val="tx1"/>
                </a:solidFill>
              </a:rPr>
              <a:t>no one is ever always wrong or right). Criticism should be objective and </a:t>
            </a:r>
            <a:r>
              <a:rPr lang="en-US" sz="2000" dirty="0" smtClean="0">
                <a:solidFill>
                  <a:schemeClr val="tx1"/>
                </a:solidFill>
              </a:rPr>
              <a:t>free of </a:t>
            </a:r>
            <a:r>
              <a:rPr lang="en-US" sz="2000" dirty="0">
                <a:solidFill>
                  <a:schemeClr val="tx1"/>
                </a:solidFill>
              </a:rPr>
              <a:t>personal bias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HOW TO HANDLE A FORMAL WRITTEN WARNING </a:t>
            </a:r>
            <a:r>
              <a:rPr lang="en-US" sz="2000" dirty="0">
                <a:solidFill>
                  <a:schemeClr val="tx1"/>
                </a:solidFill>
              </a:rPr>
              <a:t>An employee s </a:t>
            </a:r>
            <a:r>
              <a:rPr lang="en-US" sz="2000" dirty="0" smtClean="0">
                <a:solidFill>
                  <a:schemeClr val="tx1"/>
                </a:solidFill>
              </a:rPr>
              <a:t>performance may </a:t>
            </a:r>
            <a:r>
              <a:rPr lang="en-US" sz="2000" dirty="0">
                <a:solidFill>
                  <a:schemeClr val="tx1"/>
                </a:solidFill>
              </a:rPr>
              <a:t>be so weak that it requires a formal written warning. Such </a:t>
            </a:r>
            <a:r>
              <a:rPr lang="en-US" sz="2000" dirty="0" smtClean="0">
                <a:solidFill>
                  <a:schemeClr val="tx1"/>
                </a:solidFill>
              </a:rPr>
              <a:t>warnings serve </a:t>
            </a:r>
            <a:r>
              <a:rPr lang="en-US" sz="2000" dirty="0">
                <a:solidFill>
                  <a:schemeClr val="tx1"/>
                </a:solidFill>
              </a:rPr>
              <a:t>two purposes: (1) They may serve to shake your employee out of his or her </a:t>
            </a:r>
            <a:r>
              <a:rPr lang="en-US" sz="2000" dirty="0" smtClean="0">
                <a:solidFill>
                  <a:schemeClr val="tx1"/>
                </a:solidFill>
              </a:rPr>
              <a:t>bad habits</a:t>
            </a:r>
            <a:r>
              <a:rPr lang="en-US" sz="2000" dirty="0">
                <a:solidFill>
                  <a:schemeClr val="tx1"/>
                </a:solidFill>
              </a:rPr>
              <a:t>, and (2) they can help you defend your rating, both to your own boss and (</a:t>
            </a:r>
            <a:r>
              <a:rPr lang="en-US" sz="2000" dirty="0" smtClean="0">
                <a:solidFill>
                  <a:schemeClr val="tx1"/>
                </a:solidFill>
              </a:rPr>
              <a:t>if needed</a:t>
            </a:r>
            <a:r>
              <a:rPr lang="en-US" sz="2000" dirty="0">
                <a:solidFill>
                  <a:schemeClr val="tx1"/>
                </a:solidFill>
              </a:rPr>
              <a:t>) to the </a:t>
            </a:r>
            <a:r>
              <a:rPr lang="en-US" sz="2000" dirty="0" smtClean="0">
                <a:solidFill>
                  <a:schemeClr val="tx1"/>
                </a:solidFill>
              </a:rPr>
              <a:t>courts. Written </a:t>
            </a:r>
            <a:r>
              <a:rPr lang="en-US" sz="2000" dirty="0">
                <a:solidFill>
                  <a:schemeClr val="tx1"/>
                </a:solidFill>
              </a:rPr>
              <a:t>warnings should identify the employee s </a:t>
            </a:r>
            <a:r>
              <a:rPr lang="en-US" sz="2000" dirty="0" err="1">
                <a:solidFill>
                  <a:schemeClr val="tx1"/>
                </a:solidFill>
              </a:rPr>
              <a:t>standards,make</a:t>
            </a:r>
            <a:r>
              <a:rPr lang="en-US" sz="2000" dirty="0">
                <a:solidFill>
                  <a:schemeClr val="tx1"/>
                </a:solidFill>
              </a:rPr>
              <a:t> it clear that </a:t>
            </a:r>
            <a:r>
              <a:rPr lang="en-US" sz="2000" dirty="0" smtClean="0">
                <a:solidFill>
                  <a:schemeClr val="tx1"/>
                </a:solidFill>
              </a:rPr>
              <a:t>the employee </a:t>
            </a:r>
            <a:r>
              <a:rPr lang="en-US" sz="2000" dirty="0">
                <a:solidFill>
                  <a:schemeClr val="tx1"/>
                </a:solidFill>
              </a:rPr>
              <a:t>was aware of the standard, specify any deficiencies relative to the </a:t>
            </a:r>
            <a:r>
              <a:rPr lang="en-US" sz="2000" dirty="0" smtClean="0">
                <a:solidFill>
                  <a:schemeClr val="tx1"/>
                </a:solidFill>
              </a:rPr>
              <a:t>standard, and </a:t>
            </a:r>
            <a:r>
              <a:rPr lang="en-US" sz="2000" dirty="0">
                <a:solidFill>
                  <a:schemeClr val="tx1"/>
                </a:solidFill>
              </a:rPr>
              <a:t>show the employee had an opportunity to correct his or her performance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REALISTIC APPRAISALS </a:t>
            </a:r>
            <a:r>
              <a:rPr lang="en-US" sz="2000" dirty="0">
                <a:solidFill>
                  <a:schemeClr val="tx1"/>
                </a:solidFill>
              </a:rPr>
              <a:t>When the employee is not doing well, the manager </a:t>
            </a:r>
            <a:r>
              <a:rPr lang="en-US" sz="2000" dirty="0" smtClean="0">
                <a:solidFill>
                  <a:schemeClr val="tx1"/>
                </a:solidFill>
              </a:rPr>
              <a:t>will have </a:t>
            </a:r>
            <a:r>
              <a:rPr lang="en-US" sz="2000" dirty="0">
                <a:solidFill>
                  <a:schemeClr val="tx1"/>
                </a:solidFill>
              </a:rPr>
              <a:t>to decide how candid to be. Not all managers are devotees of candor, but </a:t>
            </a:r>
            <a:r>
              <a:rPr lang="en-US" sz="2000" dirty="0" smtClean="0">
                <a:solidFill>
                  <a:schemeClr val="tx1"/>
                </a:solidFill>
              </a:rPr>
              <a:t>some firms</a:t>
            </a:r>
            <a:r>
              <a:rPr lang="en-US" sz="2000" dirty="0">
                <a:solidFill>
                  <a:schemeClr val="tx1"/>
                </a:solidFill>
              </a:rPr>
              <a:t>, like GE, are famous for hard-hearted appraisals. GE s former CEO Jack </a:t>
            </a:r>
            <a:r>
              <a:rPr lang="en-US" sz="2000" dirty="0" smtClean="0">
                <a:solidFill>
                  <a:schemeClr val="tx1"/>
                </a:solidFill>
              </a:rPr>
              <a:t>Welch once </a:t>
            </a:r>
            <a:r>
              <a:rPr lang="en-US" sz="2000" dirty="0">
                <a:solidFill>
                  <a:schemeClr val="tx1"/>
                </a:solidFill>
              </a:rPr>
              <a:t>said, for instance, that it is cruel to tell someone who s doing a mediocre job </a:t>
            </a:r>
            <a:r>
              <a:rPr lang="en-US" sz="2000" dirty="0" smtClean="0">
                <a:solidFill>
                  <a:schemeClr val="tx1"/>
                </a:solidFill>
              </a:rPr>
              <a:t>that their </a:t>
            </a:r>
            <a:r>
              <a:rPr lang="en-US" sz="2000" dirty="0">
                <a:solidFill>
                  <a:schemeClr val="tx1"/>
                </a:solidFill>
              </a:rPr>
              <a:t>work is </a:t>
            </a:r>
            <a:r>
              <a:rPr lang="en-US" sz="2000" dirty="0" smtClean="0">
                <a:solidFill>
                  <a:schemeClr val="tx1"/>
                </a:solidFill>
              </a:rPr>
              <a:t>satisfactory. Someone </a:t>
            </a:r>
            <a:r>
              <a:rPr lang="en-US" sz="2000" dirty="0">
                <a:solidFill>
                  <a:schemeClr val="tx1"/>
                </a:solidFill>
              </a:rPr>
              <a:t>who might have had the chance to correct </a:t>
            </a:r>
            <a:r>
              <a:rPr lang="en-US" sz="2000" dirty="0" smtClean="0">
                <a:solidFill>
                  <a:schemeClr val="tx1"/>
                </a:solidFill>
              </a:rPr>
              <a:t>bad behavior </a:t>
            </a:r>
            <a:r>
              <a:rPr lang="en-US" sz="2000" dirty="0">
                <a:solidFill>
                  <a:schemeClr val="tx1"/>
                </a:solidFill>
              </a:rPr>
              <a:t>or find a more appropriate vocation may instead spend years in a </a:t>
            </a:r>
            <a:r>
              <a:rPr lang="en-US" sz="2000" dirty="0" smtClean="0">
                <a:solidFill>
                  <a:schemeClr val="tx1"/>
                </a:solidFill>
              </a:rPr>
              <a:t>dead-end job</a:t>
            </a:r>
            <a:r>
              <a:rPr lang="en-US" sz="2000" dirty="0">
                <a:solidFill>
                  <a:schemeClr val="tx1"/>
                </a:solidFill>
              </a:rPr>
              <a:t>, only to have to leave when a more demanding boss arrives.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There are many practical motivations for giving soft appraisals: the fear of </a:t>
            </a:r>
            <a:r>
              <a:rPr lang="en-US" sz="2000" dirty="0" smtClean="0">
                <a:solidFill>
                  <a:schemeClr val="tx1"/>
                </a:solidFill>
              </a:rPr>
              <a:t>having to </a:t>
            </a:r>
            <a:r>
              <a:rPr lang="en-US" sz="2000" dirty="0">
                <a:solidFill>
                  <a:schemeClr val="tx1"/>
                </a:solidFill>
              </a:rPr>
              <a:t>hire and train someone new; the </a:t>
            </a:r>
            <a:r>
              <a:rPr lang="en-US" sz="2000" dirty="0" err="1">
                <a:solidFill>
                  <a:schemeClr val="tx1"/>
                </a:solidFill>
              </a:rPr>
              <a:t>appraisee</a:t>
            </a:r>
            <a:r>
              <a:rPr lang="en-US" sz="2000" dirty="0">
                <a:solidFill>
                  <a:schemeClr val="tx1"/>
                </a:solidFill>
              </a:rPr>
              <a:t> s unpleasant reactions; or a </a:t>
            </a:r>
            <a:r>
              <a:rPr lang="en-US" sz="2000" dirty="0" smtClean="0">
                <a:solidFill>
                  <a:schemeClr val="tx1"/>
                </a:solidFill>
              </a:rPr>
              <a:t>company appraisal </a:t>
            </a:r>
            <a:r>
              <a:rPr lang="en-US" sz="2000" dirty="0">
                <a:solidFill>
                  <a:schemeClr val="tx1"/>
                </a:solidFill>
              </a:rPr>
              <a:t>process that s not conducive to candor, for instance. Ultimately, the </a:t>
            </a:r>
            <a:r>
              <a:rPr lang="en-US" sz="2000" dirty="0" smtClean="0">
                <a:solidFill>
                  <a:schemeClr val="tx1"/>
                </a:solidFill>
              </a:rPr>
              <a:t>person doing </a:t>
            </a:r>
            <a:r>
              <a:rPr lang="en-US" sz="2000" dirty="0">
                <a:solidFill>
                  <a:schemeClr val="tx1"/>
                </a:solidFill>
              </a:rPr>
              <a:t>the appraising must decide if the drawbacks of less-than-candid </a:t>
            </a:r>
            <a:r>
              <a:rPr lang="en-US" sz="2000" dirty="0" smtClean="0">
                <a:solidFill>
                  <a:schemeClr val="tx1"/>
                </a:solidFill>
              </a:rPr>
              <a:t>appraisals outweigh </a:t>
            </a:r>
            <a:r>
              <a:rPr lang="en-US" sz="2000" dirty="0">
                <a:solidFill>
                  <a:schemeClr val="tx1"/>
                </a:solidFill>
              </a:rPr>
              <a:t>the assumed benefits. They rarely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609725"/>
            <a:ext cx="6527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3625"/>
            <a:ext cx="64039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b="1" dirty="0" smtClean="0">
                <a:solidFill>
                  <a:schemeClr val="tx1"/>
                </a:solidFill>
              </a:rPr>
              <a:t>Thank you for reading.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T</a:t>
            </a:r>
            <a:r>
              <a:rPr lang="en-US" sz="4000" b="1" dirty="0" smtClean="0">
                <a:solidFill>
                  <a:schemeClr val="tx1"/>
                </a:solidFill>
              </a:rPr>
              <a:t>his is the end of </a:t>
            </a:r>
            <a:r>
              <a:rPr lang="en-US" sz="4000" b="1" dirty="0" smtClean="0">
                <a:solidFill>
                  <a:schemeClr val="tx1"/>
                </a:solidFill>
              </a:rPr>
              <a:t>Chapter </a:t>
            </a:r>
            <a:r>
              <a:rPr lang="en-US" sz="4000" b="1" dirty="0" smtClean="0">
                <a:solidFill>
                  <a:schemeClr val="tx1"/>
                </a:solidFill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</a:rPr>
              <a:t>erformance </a:t>
            </a:r>
            <a:r>
              <a:rPr lang="en-US" sz="4000" b="1" dirty="0" smtClean="0">
                <a:solidFill>
                  <a:schemeClr val="tx1"/>
                </a:solidFill>
              </a:rPr>
              <a:t>M</a:t>
            </a:r>
            <a:r>
              <a:rPr lang="en-US" sz="4000" b="1" dirty="0" smtClean="0">
                <a:solidFill>
                  <a:schemeClr val="tx1"/>
                </a:solidFill>
              </a:rPr>
              <a:t>anagement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/>
              <a:t>CONTD:-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" y="762000"/>
            <a:ext cx="903970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</a:t>
            </a:r>
            <a:r>
              <a:rPr lang="en-US" dirty="0"/>
              <a:t>Appraise Performance?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There </a:t>
            </a:r>
            <a:r>
              <a:rPr lang="en-US" b="1" dirty="0">
                <a:solidFill>
                  <a:schemeClr val="tx1"/>
                </a:solidFill>
              </a:rPr>
              <a:t>are five reasons to appraise subordinates performance.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First, most employers still base pay, promotion, and retention decisions on the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employee s appraisal.3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Second, appraisals play a central role in the employer s performance management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process. Performance management means continuously making sure that each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employee s and teams performance makes sense in terms of the company 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overall goals. The accompanying HR as a Profit Center feature illustrates this.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Third, the appraisal lets you and the subordinate develop a plan for correcting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any deficiencies, and to reinforce the things the subordinate does right.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* Fourth, appraisals should facilitate career planning. They provide an opportunity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to review the employee s career plans in light of his or her exhibited strengths and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weaknesses.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>Finally, supervisors use appraisals to identify employees training and development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needs. The appraisal should enable the supervisor to identify if there is a performance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gap between the employee s performance and his or her standards. And it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should help identify the cause of any such gap, and the remedial steps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Continuous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For accomplishing several of these aims, traditional annual or semiannual </a:t>
            </a:r>
            <a:r>
              <a:rPr lang="en-US" dirty="0" smtClean="0">
                <a:solidFill>
                  <a:schemeClr val="tx1"/>
                </a:solidFill>
              </a:rPr>
              <a:t>appraisal reviews </a:t>
            </a:r>
            <a:r>
              <a:rPr lang="en-US" dirty="0">
                <a:solidFill>
                  <a:schemeClr val="tx1"/>
                </a:solidFill>
              </a:rPr>
              <a:t>make sense. For example, promotions and raises tend to be periodic decisions.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Similarly, you probably </a:t>
            </a:r>
            <a:r>
              <a:rPr lang="en-US" dirty="0" err="1">
                <a:solidFill>
                  <a:schemeClr val="tx1"/>
                </a:solidFill>
              </a:rPr>
              <a:t>wouldn</a:t>
            </a:r>
            <a:r>
              <a:rPr lang="en-US" dirty="0">
                <a:solidFill>
                  <a:schemeClr val="tx1"/>
                </a:solidFill>
              </a:rPr>
              <a:t> t want to make career decisions without at least </a:t>
            </a:r>
            <a:r>
              <a:rPr lang="en-US" dirty="0" smtClean="0">
                <a:solidFill>
                  <a:schemeClr val="tx1"/>
                </a:solidFill>
              </a:rPr>
              <a:t>several months </a:t>
            </a:r>
            <a:r>
              <a:rPr lang="en-US" dirty="0">
                <a:solidFill>
                  <a:schemeClr val="tx1"/>
                </a:solidFill>
              </a:rPr>
              <a:t>of data gathering and introspection.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However, it s usually a mistake to wait until the actual appraisal to let </a:t>
            </a:r>
            <a:r>
              <a:rPr lang="en-US" dirty="0" smtClean="0">
                <a:solidFill>
                  <a:schemeClr val="tx1"/>
                </a:solidFill>
              </a:rPr>
              <a:t>employees know </a:t>
            </a:r>
            <a:r>
              <a:rPr lang="en-US" dirty="0">
                <a:solidFill>
                  <a:schemeClr val="tx1"/>
                </a:solidFill>
              </a:rPr>
              <a:t>what they re doing wrong and doing right. Aligning the employee s efforts with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the job s standards should be a continuous process. When you see a </a:t>
            </a:r>
            <a:r>
              <a:rPr lang="en-US" dirty="0" smtClean="0">
                <a:solidFill>
                  <a:schemeClr val="tx1"/>
                </a:solidFill>
              </a:rPr>
              <a:t>performance problem</a:t>
            </a:r>
            <a:r>
              <a:rPr lang="en-US" dirty="0">
                <a:solidFill>
                  <a:schemeClr val="tx1"/>
                </a:solidFill>
              </a:rPr>
              <a:t>, the time to take action is immediately there is no substitute for </a:t>
            </a:r>
            <a:r>
              <a:rPr lang="en-US" dirty="0" smtClean="0">
                <a:solidFill>
                  <a:schemeClr val="tx1"/>
                </a:solidFill>
              </a:rPr>
              <a:t>nudging your </a:t>
            </a:r>
            <a:r>
              <a:rPr lang="en-US" dirty="0">
                <a:solidFill>
                  <a:schemeClr val="tx1"/>
                </a:solidFill>
              </a:rPr>
              <a:t>employee s performance back into line continuously and incrementally.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Similarly, when someone </a:t>
            </a:r>
            <a:r>
              <a:rPr lang="en-US" dirty="0" smtClean="0">
                <a:solidFill>
                  <a:schemeClr val="tx1"/>
                </a:solidFill>
              </a:rPr>
              <a:t>does </a:t>
            </a:r>
            <a:r>
              <a:rPr lang="en-US" dirty="0"/>
              <a:t>something well, the best reinforcement comes</a:t>
            </a:r>
          </a:p>
          <a:p>
            <a:pPr algn="l"/>
            <a:r>
              <a:rPr lang="en-US" dirty="0"/>
              <a:t>immediately, not 6 months later.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Performance Management defined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Recognizing this, many employers today take a more continuous approach to </a:t>
            </a:r>
            <a:r>
              <a:rPr lang="en-US" sz="4200" dirty="0" smtClean="0">
                <a:solidFill>
                  <a:schemeClr val="tx1"/>
                </a:solidFill>
              </a:rPr>
              <a:t>the performance </a:t>
            </a:r>
            <a:r>
              <a:rPr lang="en-US" sz="4200" dirty="0">
                <a:solidFill>
                  <a:schemeClr val="tx1"/>
                </a:solidFill>
              </a:rPr>
              <a:t>appraisal cycle. For example, at Toyota Motor s Lexington, </a:t>
            </a:r>
            <a:r>
              <a:rPr lang="en-US" sz="4200" dirty="0" smtClean="0">
                <a:solidFill>
                  <a:schemeClr val="tx1"/>
                </a:solidFill>
              </a:rPr>
              <a:t>Kentucky, Camry </a:t>
            </a:r>
            <a:r>
              <a:rPr lang="en-US" sz="4200" dirty="0">
                <a:solidFill>
                  <a:schemeClr val="tx1"/>
                </a:solidFill>
              </a:rPr>
              <a:t>plant, the supervisors don t sit with individual employees to fill out forms </a:t>
            </a:r>
            <a:r>
              <a:rPr lang="en-US" sz="4200" dirty="0" smtClean="0">
                <a:solidFill>
                  <a:schemeClr val="tx1"/>
                </a:solidFill>
              </a:rPr>
              <a:t>and appraise </a:t>
            </a:r>
            <a:r>
              <a:rPr lang="en-US" sz="4200" dirty="0">
                <a:solidFill>
                  <a:schemeClr val="tx1"/>
                </a:solidFill>
              </a:rPr>
              <a:t>them. Instead, teams of employees monitor their own results, even </a:t>
            </a:r>
            <a:r>
              <a:rPr lang="en-US" sz="4200" dirty="0" smtClean="0">
                <a:solidFill>
                  <a:schemeClr val="tx1"/>
                </a:solidFill>
              </a:rPr>
              <a:t>posting individual </a:t>
            </a:r>
            <a:r>
              <a:rPr lang="en-US" sz="4200" dirty="0">
                <a:solidFill>
                  <a:schemeClr val="tx1"/>
                </a:solidFill>
              </a:rPr>
              <a:t>daily performance metrics. In frequent meetings, they continuously </a:t>
            </a:r>
            <a:r>
              <a:rPr lang="en-US" sz="4200" dirty="0" smtClean="0">
                <a:solidFill>
                  <a:schemeClr val="tx1"/>
                </a:solidFill>
              </a:rPr>
              <a:t>align those </a:t>
            </a:r>
            <a:r>
              <a:rPr lang="en-US" sz="4200" dirty="0">
                <a:solidFill>
                  <a:schemeClr val="tx1"/>
                </a:solidFill>
              </a:rPr>
              <a:t>results with the work teams standards and with the plant s overall quality </a:t>
            </a:r>
            <a:r>
              <a:rPr lang="en-US" sz="4200" dirty="0" smtClean="0">
                <a:solidFill>
                  <a:schemeClr val="tx1"/>
                </a:solidFill>
              </a:rPr>
              <a:t>and productivity </a:t>
            </a:r>
            <a:r>
              <a:rPr lang="en-US" sz="4200" dirty="0">
                <a:solidFill>
                  <a:schemeClr val="tx1"/>
                </a:solidFill>
              </a:rPr>
              <a:t>needs. They do this by continuously adjusting how they and their </a:t>
            </a:r>
            <a:r>
              <a:rPr lang="en-US" sz="4200" dirty="0" smtClean="0">
                <a:solidFill>
                  <a:schemeClr val="tx1"/>
                </a:solidFill>
              </a:rPr>
              <a:t>team members </a:t>
            </a:r>
            <a:r>
              <a:rPr lang="en-US" sz="4200" dirty="0">
                <a:solidFill>
                  <a:schemeClr val="tx1"/>
                </a:solidFill>
              </a:rPr>
              <a:t>do things. </a:t>
            </a:r>
            <a:endParaRPr lang="en-US" sz="4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</a:rPr>
              <a:t>Team </a:t>
            </a:r>
            <a:r>
              <a:rPr lang="en-US" sz="4200" dirty="0">
                <a:solidFill>
                  <a:schemeClr val="tx1"/>
                </a:solidFill>
              </a:rPr>
              <a:t>members who need coaching and training receive it, </a:t>
            </a:r>
            <a:r>
              <a:rPr lang="en-US" sz="4200" dirty="0" smtClean="0">
                <a:solidFill>
                  <a:schemeClr val="tx1"/>
                </a:solidFill>
              </a:rPr>
              <a:t>and procedures </a:t>
            </a:r>
            <a:r>
              <a:rPr lang="en-US" sz="4200" dirty="0">
                <a:solidFill>
                  <a:schemeClr val="tx1"/>
                </a:solidFill>
              </a:rPr>
              <a:t>that need changing are changed. This is </a:t>
            </a:r>
            <a:r>
              <a:rPr lang="en-US" sz="4200" i="1" dirty="0">
                <a:solidFill>
                  <a:schemeClr val="tx1"/>
                </a:solidFill>
              </a:rPr>
              <a:t>performance management </a:t>
            </a:r>
            <a:r>
              <a:rPr lang="en-US" sz="4200" dirty="0">
                <a:solidFill>
                  <a:schemeClr val="tx1"/>
                </a:solidFill>
              </a:rPr>
              <a:t>in action.</a:t>
            </a:r>
          </a:p>
          <a:p>
            <a:pPr algn="l"/>
            <a:r>
              <a:rPr lang="en-US" sz="4200" b="1" dirty="0">
                <a:solidFill>
                  <a:schemeClr val="tx1"/>
                </a:solidFill>
              </a:rPr>
              <a:t>PERFORMANCE MANAGEMENT DEFINED </a:t>
            </a:r>
            <a:endParaRPr lang="en-US" sz="42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</a:rPr>
              <a:t>Performance </a:t>
            </a:r>
            <a:r>
              <a:rPr lang="en-US" sz="4200" dirty="0">
                <a:solidFill>
                  <a:schemeClr val="tx1"/>
                </a:solidFill>
              </a:rPr>
              <a:t>management </a:t>
            </a:r>
            <a:r>
              <a:rPr lang="en-US" sz="4200" dirty="0" smtClean="0">
                <a:solidFill>
                  <a:schemeClr val="tx1"/>
                </a:solidFill>
              </a:rPr>
              <a:t>means different </a:t>
            </a:r>
            <a:r>
              <a:rPr lang="en-US" sz="4200" dirty="0">
                <a:solidFill>
                  <a:schemeClr val="tx1"/>
                </a:solidFill>
              </a:rPr>
              <a:t>things to different people. Some use performance management as just a </a:t>
            </a:r>
            <a:r>
              <a:rPr lang="en-US" sz="4200" dirty="0" smtClean="0">
                <a:solidFill>
                  <a:schemeClr val="tx1"/>
                </a:solidFill>
              </a:rPr>
              <a:t>new way </a:t>
            </a:r>
            <a:r>
              <a:rPr lang="en-US" sz="4200" dirty="0">
                <a:solidFill>
                  <a:schemeClr val="tx1"/>
                </a:solidFill>
              </a:rPr>
              <a:t>of saying performance appraisal. Others say performance appraisal represents </a:t>
            </a:r>
            <a:r>
              <a:rPr lang="en-US" sz="4200" dirty="0" smtClean="0">
                <a:solidFill>
                  <a:schemeClr val="tx1"/>
                </a:solidFill>
              </a:rPr>
              <a:t>just the </a:t>
            </a:r>
            <a:r>
              <a:rPr lang="en-US" sz="4200" dirty="0">
                <a:solidFill>
                  <a:schemeClr val="tx1"/>
                </a:solidFill>
              </a:rPr>
              <a:t>appraisal step of a three-step goal-setting/appraisal/feedback performance </a:t>
            </a:r>
            <a:r>
              <a:rPr lang="en-US" sz="4200" dirty="0" smtClean="0">
                <a:solidFill>
                  <a:schemeClr val="tx1"/>
                </a:solidFill>
              </a:rPr>
              <a:t>management process</a:t>
            </a:r>
            <a:r>
              <a:rPr lang="en-US" sz="4200" dirty="0">
                <a:solidFill>
                  <a:schemeClr val="tx1"/>
                </a:solidFill>
              </a:rPr>
              <a:t>. </a:t>
            </a:r>
            <a:endParaRPr lang="en-US" sz="42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</a:rPr>
              <a:t>In </a:t>
            </a:r>
            <a:r>
              <a:rPr lang="en-US" sz="4200" dirty="0">
                <a:solidFill>
                  <a:schemeClr val="tx1"/>
                </a:solidFill>
              </a:rPr>
              <a:t>this </a:t>
            </a:r>
            <a:r>
              <a:rPr lang="en-US" sz="4200" dirty="0" err="1">
                <a:solidFill>
                  <a:schemeClr val="tx1"/>
                </a:solidFill>
              </a:rPr>
              <a:t>book,we</a:t>
            </a:r>
            <a:r>
              <a:rPr lang="en-US" sz="4200" dirty="0">
                <a:solidFill>
                  <a:schemeClr val="tx1"/>
                </a:solidFill>
              </a:rPr>
              <a:t> assume that </a:t>
            </a:r>
            <a:r>
              <a:rPr lang="en-US" sz="4200" b="1" dirty="0">
                <a:solidFill>
                  <a:schemeClr val="tx1"/>
                </a:solidFill>
              </a:rPr>
              <a:t>performance management </a:t>
            </a:r>
            <a:r>
              <a:rPr lang="en-US" sz="4200" dirty="0">
                <a:solidFill>
                  <a:schemeClr val="tx1"/>
                </a:solidFill>
              </a:rPr>
              <a:t>is a </a:t>
            </a:r>
            <a:r>
              <a:rPr lang="en-US" sz="4200" dirty="0" smtClean="0">
                <a:solidFill>
                  <a:schemeClr val="tx1"/>
                </a:solidFill>
              </a:rPr>
              <a:t>uniquely goal-oriented </a:t>
            </a:r>
            <a:r>
              <a:rPr lang="en-US" sz="4200" dirty="0">
                <a:solidFill>
                  <a:schemeClr val="tx1"/>
                </a:solidFill>
              </a:rPr>
              <a:t>and continuous way to appraise and manage employees performance. </a:t>
            </a:r>
            <a:r>
              <a:rPr lang="en-US" sz="4200" dirty="0" smtClean="0">
                <a:solidFill>
                  <a:schemeClr val="tx1"/>
                </a:solidFill>
              </a:rPr>
              <a:t>It is </a:t>
            </a:r>
            <a:r>
              <a:rPr lang="en-US" sz="4200" dirty="0">
                <a:solidFill>
                  <a:schemeClr val="tx1"/>
                </a:solidFill>
              </a:rPr>
              <a:t>the </a:t>
            </a:r>
            <a:r>
              <a:rPr lang="en-US" sz="4200" i="1" dirty="0">
                <a:solidFill>
                  <a:schemeClr val="tx1"/>
                </a:solidFill>
              </a:rPr>
              <a:t>continuous </a:t>
            </a:r>
            <a:r>
              <a:rPr lang="en-US" sz="4200" dirty="0">
                <a:solidFill>
                  <a:schemeClr val="tx1"/>
                </a:solidFill>
              </a:rPr>
              <a:t>process of </a:t>
            </a:r>
            <a:r>
              <a:rPr lang="en-US" sz="4200" dirty="0" smtClean="0">
                <a:solidFill>
                  <a:schemeClr val="tx1"/>
                </a:solidFill>
              </a:rPr>
              <a:t>identifying, measuring, </a:t>
            </a:r>
            <a:r>
              <a:rPr lang="en-US" sz="4200" dirty="0">
                <a:solidFill>
                  <a:schemeClr val="tx1"/>
                </a:solidFill>
              </a:rPr>
              <a:t>and developing the performance </a:t>
            </a:r>
            <a:r>
              <a:rPr lang="en-US" sz="4200" dirty="0" smtClean="0">
                <a:solidFill>
                  <a:schemeClr val="tx1"/>
                </a:solidFill>
              </a:rPr>
              <a:t>of individuals </a:t>
            </a:r>
            <a:r>
              <a:rPr lang="en-US" sz="4200" dirty="0">
                <a:solidFill>
                  <a:schemeClr val="tx1"/>
                </a:solidFill>
              </a:rPr>
              <a:t>and teams and </a:t>
            </a:r>
            <a:r>
              <a:rPr lang="en-US" sz="4200" i="1" dirty="0">
                <a:solidFill>
                  <a:schemeClr val="tx1"/>
                </a:solidFill>
              </a:rPr>
              <a:t>aligning </a:t>
            </a:r>
            <a:r>
              <a:rPr lang="en-US" sz="4200" dirty="0">
                <a:solidFill>
                  <a:schemeClr val="tx1"/>
                </a:solidFill>
              </a:rPr>
              <a:t>their performance with the organizations </a:t>
            </a:r>
            <a:r>
              <a:rPr lang="en-US" sz="4200" i="1" dirty="0">
                <a:solidFill>
                  <a:schemeClr val="tx1"/>
                </a:solidFill>
              </a:rPr>
              <a:t>goals</a:t>
            </a:r>
            <a:r>
              <a:rPr lang="en-US" sz="4200" dirty="0">
                <a:solidFill>
                  <a:schemeClr val="tx1"/>
                </a:solidFill>
              </a:rPr>
              <a:t>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4200" dirty="0">
                <a:solidFill>
                  <a:schemeClr val="tx1"/>
                </a:solidFill>
              </a:rPr>
              <a:t>The difference between performance management and performance appraisal </a:t>
            </a:r>
            <a:r>
              <a:rPr lang="en-US" sz="4200" dirty="0" smtClean="0">
                <a:solidFill>
                  <a:schemeClr val="tx1"/>
                </a:solidFill>
              </a:rPr>
              <a:t>is more </a:t>
            </a:r>
            <a:r>
              <a:rPr lang="en-US" sz="4200" dirty="0">
                <a:solidFill>
                  <a:schemeClr val="tx1"/>
                </a:solidFill>
              </a:rPr>
              <a:t>than a matter of degree; it s a matter of substance.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8789</Words>
  <Application>Microsoft Office PowerPoint</Application>
  <PresentationFormat>On-screen Show (4:3)</PresentationFormat>
  <Paragraphs>458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SEMINAR IN HRM </vt:lpstr>
      <vt:lpstr> LEARNING OBJECTIVES </vt:lpstr>
      <vt:lpstr>  BASIC CONCEPTS IN PERFORMANCE MANAGEMENT AND APPRAISAL </vt:lpstr>
      <vt:lpstr>The Performance Appraisal process</vt:lpstr>
      <vt:lpstr>CONTD:-</vt:lpstr>
      <vt:lpstr>CONTD:-</vt:lpstr>
      <vt:lpstr> Why Appraise Performance? </vt:lpstr>
      <vt:lpstr>The Importance of Continuous Feedback</vt:lpstr>
      <vt:lpstr> Performance Management defined </vt:lpstr>
      <vt:lpstr>CONTD:-</vt:lpstr>
      <vt:lpstr> Defining the Employee s Goals and Performance Standards </vt:lpstr>
      <vt:lpstr>  HR IN PRACTICE: HOW TO SET EFFECTIVE GOALS Behavioral science </vt:lpstr>
      <vt:lpstr>TALENT MANAGEMENT: BASING APPRAISAL STANDARDS ON REQUIRED COMPETENCIES</vt:lpstr>
      <vt:lpstr> Who Should Do the Appraising? </vt:lpstr>
      <vt:lpstr>CONTD:-</vt:lpstr>
      <vt:lpstr>CONTD:-</vt:lpstr>
      <vt:lpstr>CONTD:-</vt:lpstr>
      <vt:lpstr>CONTD:-</vt:lpstr>
      <vt:lpstr>CONTD:-</vt:lpstr>
      <vt:lpstr>New topic :TECHNIQUES FOR APPRAISING PERFORMANCE</vt:lpstr>
      <vt:lpstr>CONTD:-</vt:lpstr>
      <vt:lpstr>CONTD:-</vt:lpstr>
      <vt:lpstr>CONTD:-</vt:lpstr>
      <vt:lpstr>CONTD:-</vt:lpstr>
      <vt:lpstr>FIG 9.5 </vt:lpstr>
      <vt:lpstr>CONTD:-</vt:lpstr>
      <vt:lpstr>CONTD:-</vt:lpstr>
      <vt:lpstr>CONTD:-</vt:lpstr>
      <vt:lpstr>CONTD:-</vt:lpstr>
      <vt:lpstr>CONTD:-</vt:lpstr>
      <vt:lpstr>CONTD:-</vt:lpstr>
      <vt:lpstr>CONTD:-</vt:lpstr>
      <vt:lpstr>PowerPoint Presentation</vt:lpstr>
      <vt:lpstr>CONTD:-</vt:lpstr>
      <vt:lpstr>PowerPoint Presentation</vt:lpstr>
      <vt:lpstr>CONTD:-</vt:lpstr>
      <vt:lpstr>CONTD:-</vt:lpstr>
      <vt:lpstr>CONTD:-</vt:lpstr>
      <vt:lpstr>CONTD:-</vt:lpstr>
      <vt:lpstr>CONTD:-</vt:lpstr>
      <vt:lpstr>CONTD:-</vt:lpstr>
      <vt:lpstr>CONTD:-</vt:lpstr>
      <vt:lpstr>PowerPoint Presentation</vt:lpstr>
      <vt:lpstr>DEALING WITH APPRAISAL PROBLEMS AND INTERVIEWS</vt:lpstr>
      <vt:lpstr>CONTD:-</vt:lpstr>
      <vt:lpstr>CONTD:-</vt:lpstr>
      <vt:lpstr>CONTD:-</vt:lpstr>
      <vt:lpstr>CONTD:-</vt:lpstr>
      <vt:lpstr> PERFORMANCE MANAGEMENT </vt:lpstr>
      <vt:lpstr>CONTD:-</vt:lpstr>
      <vt:lpstr>PowerPoint Presentation</vt:lpstr>
      <vt:lpstr> Managing the Appraisal Interview </vt:lpstr>
      <vt:lpstr>CONTD:-</vt:lpstr>
      <vt:lpstr>CONTD:-</vt:lpstr>
      <vt:lpstr>CONTD:-</vt:lpstr>
      <vt:lpstr>CONTD:-</vt:lpstr>
      <vt:lpstr>CONTD:-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IN HRM </dc:title>
  <dc:creator>f3MO nope</dc:creator>
  <cp:lastModifiedBy>f3MO nope</cp:lastModifiedBy>
  <cp:revision>36</cp:revision>
  <dcterms:created xsi:type="dcterms:W3CDTF">2006-08-16T00:00:00Z</dcterms:created>
  <dcterms:modified xsi:type="dcterms:W3CDTF">2020-04-11T11:04:55Z</dcterms:modified>
</cp:coreProperties>
</file>